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36"/>
  </p:notesMasterIdLst>
  <p:handoutMasterIdLst>
    <p:handoutMasterId r:id="rId37"/>
  </p:handoutMasterIdLst>
  <p:sldIdLst>
    <p:sldId id="256" r:id="rId5"/>
    <p:sldId id="290" r:id="rId6"/>
    <p:sldId id="297" r:id="rId7"/>
    <p:sldId id="373" r:id="rId8"/>
    <p:sldId id="348" r:id="rId9"/>
    <p:sldId id="336" r:id="rId10"/>
    <p:sldId id="311" r:id="rId11"/>
    <p:sldId id="309" r:id="rId12"/>
    <p:sldId id="383" r:id="rId13"/>
    <p:sldId id="392" r:id="rId14"/>
    <p:sldId id="393" r:id="rId15"/>
    <p:sldId id="395" r:id="rId16"/>
    <p:sldId id="396" r:id="rId17"/>
    <p:sldId id="394" r:id="rId18"/>
    <p:sldId id="397" r:id="rId19"/>
    <p:sldId id="398" r:id="rId20"/>
    <p:sldId id="399" r:id="rId21"/>
    <p:sldId id="384" r:id="rId22"/>
    <p:sldId id="400" r:id="rId23"/>
    <p:sldId id="401" r:id="rId24"/>
    <p:sldId id="402" r:id="rId25"/>
    <p:sldId id="403" r:id="rId26"/>
    <p:sldId id="404" r:id="rId27"/>
    <p:sldId id="405" r:id="rId28"/>
    <p:sldId id="301" r:id="rId29"/>
    <p:sldId id="390" r:id="rId30"/>
    <p:sldId id="389" r:id="rId31"/>
    <p:sldId id="409" r:id="rId32"/>
    <p:sldId id="406" r:id="rId33"/>
    <p:sldId id="407" r:id="rId34"/>
    <p:sldId id="410" r:id="rId35"/>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602" autoAdjust="0"/>
  </p:normalViewPr>
  <p:slideViewPr>
    <p:cSldViewPr snapToGrid="0">
      <p:cViewPr varScale="1">
        <p:scale>
          <a:sx n="111" d="100"/>
          <a:sy n="111" d="100"/>
        </p:scale>
        <p:origin x="534" y="96"/>
      </p:cViewPr>
      <p:guideLst>
        <p:guide pos="3840"/>
        <p:guide orient="horz" pos="2160"/>
      </p:guideLst>
    </p:cSldViewPr>
  </p:slideViewPr>
  <p:notesTextViewPr>
    <p:cViewPr>
      <p:scale>
        <a:sx n="3" d="2"/>
        <a:sy n="3" d="2"/>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27022EB2-72D7-451B-AEA0-CC69EE5C4891}" type="datetime1">
              <a:rPr lang="es-ES" smtClean="0"/>
              <a:t>20/09/2024</a:t>
            </a:fld>
            <a:endParaRPr lang="es-ES"/>
          </a:p>
        </p:txBody>
      </p:sp>
      <p:sp>
        <p:nvSpPr>
          <p:cNvPr id="4" name="Marcador de pie de página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posición de número de diapositiva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A8CD4AB-B9A2-4248-B31F-8EBC71546D8D}" type="slidenum">
              <a:rPr lang="es-ES" smtClean="0"/>
              <a:t>‹#›</a:t>
            </a:fld>
            <a:endParaRPr lang="es-ES"/>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fld id="{A8661170-17F7-49AF-B705-E8F2CF2052F2}" type="datetime1">
              <a:rPr lang="es-ES" smtClean="0"/>
              <a:t>20/09/2024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ABE9C73-6CDE-45E2-97F8-E3C5308FA232}" type="slidenum">
              <a:rPr lang="es-ES" noProof="0" smtClean="0"/>
              <a:t>‹#›</a:t>
            </a:fld>
            <a:endParaRPr lang="es-ES"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b241b13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b241b13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2</a:t>
            </a:fld>
            <a:endParaRPr lang="es-ES" dirty="0"/>
          </a:p>
        </p:txBody>
      </p:sp>
    </p:spTree>
    <p:extLst>
      <p:ext uri="{BB962C8B-B14F-4D97-AF65-F5344CB8AC3E}">
        <p14:creationId xmlns:p14="http://schemas.microsoft.com/office/powerpoint/2010/main" val="1567470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s-ES" sz="6800" b="0" kern="1200" cap="all" spc="-100" baseline="0" dirty="0">
                <a:solidFill>
                  <a:schemeClr val="tx1">
                    <a:lumMod val="85000"/>
                    <a:lumOff val="15000"/>
                  </a:schemeClr>
                </a:solidFill>
                <a:effectLst/>
                <a:latin typeface="+mj-lt"/>
                <a:ea typeface="+mn-ea"/>
                <a:cs typeface="+mn-cs"/>
              </a:defRPr>
            </a:lvl1pPr>
          </a:lstStyle>
          <a:p>
            <a:pPr rtl="0"/>
            <a:r>
              <a:rPr lang="en-US" noProof="0"/>
              <a:t>Click to edit Master title style</a:t>
            </a:r>
            <a:endParaRPr lang="es-ES" noProof="0"/>
          </a:p>
        </p:txBody>
      </p:sp>
      <p:sp>
        <p:nvSpPr>
          <p:cNvPr id="3" name="Subtítulo 2"/>
          <p:cNvSpPr>
            <a:spLocks noGrp="1"/>
          </p:cNvSpPr>
          <p:nvPr>
            <p:ph type="subTitle" idx="1" hasCustomPrompt="1"/>
          </p:nvPr>
        </p:nvSpPr>
        <p:spPr>
          <a:xfrm>
            <a:off x="1629101" y="4682062"/>
            <a:ext cx="8936846" cy="457201"/>
          </a:xfrm>
        </p:spPr>
        <p:txBody>
          <a:bodyPr rtlCol="0">
            <a:normAutofit/>
          </a:bodyPr>
          <a:lstStyle>
            <a:lvl1pPr marL="0" indent="0" algn="ctr">
              <a:spcBef>
                <a:spcPts val="0"/>
              </a:spcBef>
              <a:buNone/>
              <a:defRPr lang="es-ES" sz="1800" spc="80" baseline="0">
                <a:solidFill>
                  <a:schemeClr val="tx1">
                    <a:lumMod val="95000"/>
                    <a:lumOff val="5000"/>
                  </a:schemeClr>
                </a:solidFill>
              </a:defRPr>
            </a:lvl1pPr>
            <a:lvl2pPr marL="457200" indent="0" algn="ctr">
              <a:buNone/>
              <a:defRPr lang="es-ES" sz="1600"/>
            </a:lvl2pPr>
            <a:lvl3pPr marL="914400" indent="0" algn="ctr">
              <a:buNone/>
              <a:defRPr lang="es-ES" sz="16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noProof="0"/>
              <a:t>Haga clic para editar el estilo de subtítulo del patrón</a:t>
            </a:r>
          </a:p>
        </p:txBody>
      </p:sp>
      <p:sp>
        <p:nvSpPr>
          <p:cNvPr id="20" name="Marcador de fecha 19"/>
          <p:cNvSpPr>
            <a:spLocks noGrp="1"/>
          </p:cNvSpPr>
          <p:nvPr>
            <p:ph type="dt" sz="half" idx="10"/>
          </p:nvPr>
        </p:nvSpPr>
        <p:spPr>
          <a:xfrm>
            <a:off x="5318760" y="1341256"/>
            <a:ext cx="1554480" cy="485546"/>
          </a:xfrm>
        </p:spPr>
        <p:txBody>
          <a:bodyPr rtlCol="0"/>
          <a:lstStyle>
            <a:lvl1pPr algn="ctr">
              <a:defRPr lang="es-ES" sz="1300" spc="0" baseline="0">
                <a:solidFill>
                  <a:srgbClr val="FFFFFF"/>
                </a:solidFill>
                <a:latin typeface="+mn-lt"/>
              </a:defRPr>
            </a:lvl1pPr>
          </a:lstStyle>
          <a:p>
            <a:pPr rtl="0"/>
            <a:fld id="{BEB4F5C9-88B7-447F-BE3E-E1414EC76429}" type="datetime1">
              <a:rPr lang="es-ES" noProof="0" smtClean="0"/>
              <a:t>20/09/2024</a:t>
            </a:fld>
            <a:endParaRPr lang="es-ES" noProof="0"/>
          </a:p>
        </p:txBody>
      </p:sp>
      <p:sp>
        <p:nvSpPr>
          <p:cNvPr id="21" name="Marcador de pie de página 20"/>
          <p:cNvSpPr>
            <a:spLocks noGrp="1"/>
          </p:cNvSpPr>
          <p:nvPr>
            <p:ph type="ftr" sz="quarter" idx="11"/>
          </p:nvPr>
        </p:nvSpPr>
        <p:spPr>
          <a:xfrm>
            <a:off x="1629100" y="5177408"/>
            <a:ext cx="5730295" cy="228600"/>
          </a:xfrm>
        </p:spPr>
        <p:txBody>
          <a:bodyPr rtlCol="0"/>
          <a:lstStyle>
            <a:lvl1pPr algn="l">
              <a:defRPr lang="es-ES">
                <a:solidFill>
                  <a:schemeClr val="tx1">
                    <a:lumMod val="85000"/>
                    <a:lumOff val="15000"/>
                  </a:schemeClr>
                </a:solidFill>
              </a:defRPr>
            </a:lvl1pPr>
          </a:lstStyle>
          <a:p>
            <a:pPr rtl="0"/>
            <a:endParaRPr lang="es-ES" noProof="0"/>
          </a:p>
        </p:txBody>
      </p:sp>
      <p:sp>
        <p:nvSpPr>
          <p:cNvPr id="22" name="Marcador de número de diapositiva 21"/>
          <p:cNvSpPr>
            <a:spLocks noGrp="1"/>
          </p:cNvSpPr>
          <p:nvPr>
            <p:ph type="sldNum" sz="quarter" idx="12"/>
          </p:nvPr>
        </p:nvSpPr>
        <p:spPr>
          <a:xfrm>
            <a:off x="8606920" y="5177408"/>
            <a:ext cx="1955980" cy="22860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es-ES" sz="4100" b="0" kern="1200" cap="none" spc="0" baseline="0" dirty="0">
                <a:solidFill>
                  <a:schemeClr val="bg1"/>
                </a:solidFill>
                <a:effectLst/>
                <a:latin typeface="+mj-lt"/>
                <a:ea typeface="+mn-ea"/>
                <a:cs typeface="+mn-cs"/>
              </a:defRPr>
            </a:lvl1pPr>
          </a:lstStyle>
          <a:p>
            <a:pPr rtl="0"/>
            <a:r>
              <a:rPr lang="en-US" noProof="0"/>
              <a:t>Click to edit Master title style</a:t>
            </a:r>
            <a:endParaRPr lang="es-ES" noProof="0"/>
          </a:p>
        </p:txBody>
      </p:sp>
      <p:sp>
        <p:nvSpPr>
          <p:cNvPr id="3" name="Marcador de contenido 2"/>
          <p:cNvSpPr>
            <a:spLocks noGrp="1"/>
          </p:cNvSpPr>
          <p:nvPr>
            <p:ph idx="1"/>
          </p:nvPr>
        </p:nvSpPr>
        <p:spPr>
          <a:xfrm>
            <a:off x="685800" y="609600"/>
            <a:ext cx="6858000" cy="5334000"/>
          </a:xfrm>
        </p:spPr>
        <p:txBody>
          <a:bodyPr rtlCol="0"/>
          <a:lstStyle>
            <a:lvl1pPr>
              <a:defRPr lang="es-ES" sz="19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es-ES" sz="1800">
                <a:solidFill>
                  <a:schemeClr val="bg1">
                    <a:lumMod val="95000"/>
                  </a:schemeClr>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D2FFF39E-7815-46BC-A7EE-7F1F6D4908E7}" type="datetime1">
              <a:rPr lang="es-ES" noProof="0" smtClean="0"/>
              <a:t>20/09/2024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n con leyend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24" name="Marcador de posición de imagen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rtlCol="0">
            <a:noAutofit/>
          </a:bodyPr>
          <a:lstStyle>
            <a:lvl1pPr marL="0" indent="0" algn="ctr">
              <a:buNone/>
              <a:defRPr lang="es-ES"/>
            </a:lvl1pPr>
          </a:lstStyle>
          <a:p>
            <a:pPr rtl="0"/>
            <a:r>
              <a:rPr lang="en-US" noProof="0"/>
              <a:t>Click icon to add picture</a:t>
            </a:r>
            <a:endParaRPr lang="es-ES" noProof="0"/>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D21ACFE4-7A0B-4C5F-B126-3E7852FCEB08}" type="datetime1">
              <a:rPr lang="es-ES" noProof="0" smtClean="0"/>
              <a:t>20/09/2024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
        <p:nvSpPr>
          <p:cNvPr id="22" name="Marcador de contenido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lang="es-ES">
                <a:solidFill>
                  <a:schemeClr val="bg1"/>
                </a:solidFill>
              </a:defRPr>
            </a:lvl1pPr>
          </a:lstStyle>
          <a:p>
            <a:pPr lvl="0" rtl="0"/>
            <a:r>
              <a:rPr lang="en-US" noProof="0"/>
              <a:t>Click to edit Master text styles</a:t>
            </a:r>
          </a:p>
        </p:txBody>
      </p:sp>
      <p:sp>
        <p:nvSpPr>
          <p:cNvPr id="23" name="Rectángulo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2" name="Título 1"/>
          <p:cNvSpPr>
            <a:spLocks noGrp="1"/>
          </p:cNvSpPr>
          <p:nvPr>
            <p:ph type="title"/>
          </p:nvPr>
        </p:nvSpPr>
        <p:spPr>
          <a:xfrm>
            <a:off x="1357950" y="1352804"/>
            <a:ext cx="4633415" cy="1333641"/>
          </a:xfrm>
        </p:spPr>
        <p:txBody>
          <a:bodyPr rtlCol="0" anchor="b">
            <a:normAutofit/>
          </a:bodyPr>
          <a:lstStyle>
            <a:lvl1pPr algn="l" defTabSz="914400" rtl="0" eaLnBrk="1" latinLnBrk="0" hangingPunct="1">
              <a:lnSpc>
                <a:spcPct val="100000"/>
              </a:lnSpc>
              <a:spcBef>
                <a:spcPct val="0"/>
              </a:spcBef>
              <a:buNone/>
              <a:defRPr lang="es-ES" sz="4800" b="0" kern="1200" cap="none" spc="0" baseline="0" dirty="0">
                <a:solidFill>
                  <a:schemeClr val="bg1"/>
                </a:solidFill>
                <a:effectLst/>
                <a:latin typeface="+mj-lt"/>
                <a:ea typeface="+mn-ea"/>
                <a:cs typeface="+mn-cs"/>
              </a:defRPr>
            </a:lvl1pPr>
          </a:lstStyle>
          <a:p>
            <a:pPr rtl="0"/>
            <a:r>
              <a:rPr lang="en-US" noProof="0"/>
              <a:t>Click to edit Master title style</a:t>
            </a:r>
            <a:endParaRPr lang="es-ES" noProof="0"/>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lang="es-ES" sz="3200"/>
            </a:lvl1pPr>
            <a:lvl2pPr marL="457200" indent="0">
              <a:buNone/>
              <a:defRPr lang="es-ES" sz="2800"/>
            </a:lvl2pPr>
            <a:lvl3pPr marL="914400" indent="0">
              <a:buNone/>
              <a:defRPr lang="es-ES" sz="2400"/>
            </a:lvl3pPr>
            <a:lvl4pPr marL="1371600" indent="0">
              <a:buNone/>
              <a:defRPr lang="es-ES" sz="2000"/>
            </a:lvl4pPr>
            <a:lvl5pPr marL="1828800" indent="0">
              <a:buNone/>
              <a:defRPr lang="es-ES" sz="2000"/>
            </a:lvl5pPr>
            <a:lvl6pPr marL="2286000" indent="0">
              <a:buNone/>
              <a:defRPr lang="es-ES" sz="2000"/>
            </a:lvl6pPr>
            <a:lvl7pPr marL="2743200" indent="0">
              <a:buNone/>
              <a:defRPr lang="es-ES" sz="2000"/>
            </a:lvl7pPr>
            <a:lvl8pPr marL="3200400" indent="0">
              <a:buNone/>
              <a:defRPr lang="es-ES" sz="2000"/>
            </a:lvl8pPr>
            <a:lvl9pPr marL="3657600" indent="0">
              <a:buNone/>
              <a:defRPr lang="es-ES" sz="2000"/>
            </a:lvl9pPr>
          </a:lstStyle>
          <a:p>
            <a:pPr rtl="0"/>
            <a:r>
              <a:rPr lang="en-US" noProof="0"/>
              <a:t>Click icon to add picture</a:t>
            </a:r>
            <a:endParaRPr lang="es-ES" noProof="0"/>
          </a:p>
        </p:txBody>
      </p:sp>
      <p:sp>
        <p:nvSpPr>
          <p:cNvPr id="5" name="Marcador de fecha 4"/>
          <p:cNvSpPr>
            <a:spLocks noGrp="1"/>
          </p:cNvSpPr>
          <p:nvPr>
            <p:ph type="dt" sz="half" idx="10"/>
          </p:nvPr>
        </p:nvSpPr>
        <p:spPr>
          <a:xfrm>
            <a:off x="5662337" y="6035040"/>
            <a:ext cx="2071963" cy="365760"/>
          </a:xfrm>
        </p:spPr>
        <p:txBody>
          <a:bodyPr rtlCol="0"/>
          <a:lstStyle>
            <a:lvl1pPr>
              <a:defRPr lang="es-ES" b="1">
                <a:solidFill>
                  <a:srgbClr val="FFFFFF"/>
                </a:solidFill>
                <a:effectLst>
                  <a:outerShdw blurRad="19050" dist="6350" dir="2700000" algn="tl" rotWithShape="0">
                    <a:prstClr val="black">
                      <a:alpha val="40000"/>
                    </a:prstClr>
                  </a:outerShdw>
                </a:effectLst>
              </a:defRPr>
            </a:lvl1pPr>
          </a:lstStyle>
          <a:p>
            <a:pPr rtl="0"/>
            <a:fld id="{57BC489D-2B38-4086-A7AC-7DA6DCFEF9A7}" type="datetime1">
              <a:rPr lang="es-ES" noProof="0" smtClean="0"/>
              <a:t>20/09/2024</a:t>
            </a:fld>
            <a:endParaRPr lang="es-ES" noProof="0"/>
          </a:p>
        </p:txBody>
      </p:sp>
      <p:sp>
        <p:nvSpPr>
          <p:cNvPr id="6" name="Marcador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s-E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s-ES" noProof="0"/>
          </a:p>
        </p:txBody>
      </p:sp>
      <p:sp>
        <p:nvSpPr>
          <p:cNvPr id="7" name="Marcador de número de diapositiva 6"/>
          <p:cNvSpPr>
            <a:spLocks noGrp="1"/>
          </p:cNvSpPr>
          <p:nvPr>
            <p:ph type="sldNum" sz="quarter" idx="12"/>
          </p:nvPr>
        </p:nvSpPr>
        <p:spPr>
          <a:xfrm>
            <a:off x="10396728" y="6035040"/>
            <a:ext cx="1225296" cy="365760"/>
          </a:xfrm>
        </p:spPr>
        <p:txBody>
          <a:bodyPr rtlCol="0"/>
          <a:lstStyle>
            <a:defPPr>
              <a:defRPr lang="es-ES"/>
            </a:defPPr>
          </a:lstStyle>
          <a:p>
            <a:pPr rtl="0"/>
            <a:fld id="{34B7E4EF-A1BD-40F4-AB7B-04F084DD991D}" type="slidenum">
              <a:rPr lang="es-ES" noProof="0" smtClean="0"/>
              <a:t>‹#›</a:t>
            </a:fld>
            <a:endParaRPr lang="es-ES" noProof="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lang="es-ES" sz="3200" b="0">
                <a:solidFill>
                  <a:schemeClr val="tx1"/>
                </a:solidFill>
                <a:latin typeface="+mj-lt"/>
              </a:defRPr>
            </a:lvl1pPr>
          </a:lstStyle>
          <a:p>
            <a:pPr rtl="0"/>
            <a:r>
              <a:rPr lang="en-US" noProof="0"/>
              <a:t>Click to edit Master title style</a:t>
            </a:r>
            <a:endParaRPr lang="es-ES" noProof="0"/>
          </a:p>
        </p:txBody>
      </p:sp>
      <p:sp>
        <p:nvSpPr>
          <p:cNvPr id="4" name="Marcador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lang="es-ES" sz="1800">
                <a:solidFill>
                  <a:schemeClr val="tx1"/>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7030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contenido 2"/>
          <p:cNvSpPr>
            <a:spLocks noGrp="1"/>
          </p:cNvSpPr>
          <p:nvPr>
            <p:ph idx="1"/>
          </p:nvPr>
        </p:nvSpPr>
        <p:spPr/>
        <p:txBody>
          <a:bodyPr rtlCol="0"/>
          <a:lstStyle>
            <a:defPPr>
              <a:defRPr lang="es-ES"/>
            </a:def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defPPr>
              <a:defRPr lang="es-ES"/>
            </a:defPPr>
          </a:lstStyle>
          <a:p>
            <a:pPr rtl="0"/>
            <a:fld id="{A13B000A-243B-4CA4-8C44-C6A6C08C8650}" type="datetime1">
              <a:rPr lang="es-ES" noProof="0" smtClean="0"/>
              <a:t>20/09/2024</a:t>
            </a:fld>
            <a:endParaRPr lang="es-ES" noProof="0"/>
          </a:p>
        </p:txBody>
      </p:sp>
      <p:sp>
        <p:nvSpPr>
          <p:cNvPr id="5" name="Marcador de pie de página 4"/>
          <p:cNvSpPr>
            <a:spLocks noGrp="1"/>
          </p:cNvSpPr>
          <p:nvPr>
            <p:ph type="ftr" sz="quarter" idx="11"/>
          </p:nvPr>
        </p:nvSpPr>
        <p:spPr/>
        <p:txBody>
          <a:bodyPr rtlCol="0"/>
          <a:lstStyle>
            <a:defPPr>
              <a:defRPr lang="es-ES"/>
            </a:defPPr>
          </a:lstStyle>
          <a:p>
            <a:pPr rtl="0"/>
            <a:endParaRPr lang="es-ES" noProof="0"/>
          </a:p>
        </p:txBody>
      </p:sp>
      <p:sp>
        <p:nvSpPr>
          <p:cNvPr id="6" name="Marcador de número de diapositiva 5"/>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la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s-ES" sz="6800" kern="1200" cap="all" spc="-100" baseline="0" dirty="0">
                <a:solidFill>
                  <a:schemeClr val="tx1">
                    <a:lumMod val="85000"/>
                    <a:lumOff val="15000"/>
                  </a:schemeClr>
                </a:solidFill>
                <a:effectLst/>
                <a:latin typeface="+mj-lt"/>
                <a:ea typeface="+mn-ea"/>
                <a:cs typeface="+mn-cs"/>
              </a:defRPr>
            </a:lvl1pPr>
          </a:lstStyle>
          <a:p>
            <a:pPr rtl="0"/>
            <a:r>
              <a:rPr lang="en-US" noProof="0"/>
              <a:t>Click to edit Master title style</a:t>
            </a:r>
            <a:endParaRPr lang="es-ES" noProof="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lang="es-ES" sz="1800">
                <a:solidFill>
                  <a:schemeClr val="tx1">
                    <a:lumMod val="95000"/>
                    <a:lumOff val="5000"/>
                  </a:schemeClr>
                </a:solidFill>
                <a:effectLst/>
              </a:defRPr>
            </a:lvl1pPr>
            <a:lvl2pPr marL="457200" indent="0">
              <a:buNone/>
              <a:defRPr lang="es-ES" sz="1600">
                <a:solidFill>
                  <a:schemeClr val="tx1">
                    <a:tint val="75000"/>
                  </a:schemeClr>
                </a:solidFill>
              </a:defRPr>
            </a:lvl2pPr>
            <a:lvl3pPr marL="914400" indent="0">
              <a:buNone/>
              <a:defRPr lang="es-ES" sz="1600">
                <a:solidFill>
                  <a:schemeClr val="tx1">
                    <a:tint val="75000"/>
                  </a:schemeClr>
                </a:solidFill>
              </a:defRPr>
            </a:lvl3pPr>
            <a:lvl4pPr marL="1371600" indent="0">
              <a:buNone/>
              <a:defRPr lang="es-ES" sz="1400">
                <a:solidFill>
                  <a:schemeClr val="tx1">
                    <a:tint val="75000"/>
                  </a:schemeClr>
                </a:solidFill>
              </a:defRPr>
            </a:lvl4pPr>
            <a:lvl5pPr marL="1828800" indent="0">
              <a:buNone/>
              <a:defRPr lang="es-ES" sz="1400">
                <a:solidFill>
                  <a:schemeClr val="tx1">
                    <a:tint val="75000"/>
                  </a:schemeClr>
                </a:solidFill>
              </a:defRPr>
            </a:lvl5pPr>
            <a:lvl6pPr marL="2286000" indent="0">
              <a:buNone/>
              <a:defRPr lang="es-ES" sz="1400">
                <a:solidFill>
                  <a:schemeClr val="tx1">
                    <a:tint val="75000"/>
                  </a:schemeClr>
                </a:solidFill>
              </a:defRPr>
            </a:lvl6pPr>
            <a:lvl7pPr marL="2743200" indent="0">
              <a:buNone/>
              <a:defRPr lang="es-ES" sz="1400">
                <a:solidFill>
                  <a:schemeClr val="tx1">
                    <a:tint val="75000"/>
                  </a:schemeClr>
                </a:solidFill>
              </a:defRPr>
            </a:lvl7pPr>
            <a:lvl8pPr marL="3200400" indent="0">
              <a:buNone/>
              <a:defRPr lang="es-ES" sz="1400">
                <a:solidFill>
                  <a:schemeClr val="tx1">
                    <a:tint val="75000"/>
                  </a:schemeClr>
                </a:solidFill>
              </a:defRPr>
            </a:lvl8pPr>
            <a:lvl9pPr marL="3657600" indent="0">
              <a:buNone/>
              <a:defRPr lang="es-ES" sz="1400">
                <a:solidFill>
                  <a:schemeClr val="tx1">
                    <a:tint val="75000"/>
                  </a:schemeClr>
                </a:solidFill>
              </a:defRPr>
            </a:lvl9pPr>
          </a:lstStyle>
          <a:p>
            <a:pPr lvl="0" rtl="0"/>
            <a:r>
              <a:rPr lang="en-US" noProof="0"/>
              <a:t>Click to edit Master text styles</a:t>
            </a:r>
          </a:p>
        </p:txBody>
      </p:sp>
      <p:sp>
        <p:nvSpPr>
          <p:cNvPr id="4" name="Marcador de fecha 3"/>
          <p:cNvSpPr>
            <a:spLocks noGrp="1"/>
          </p:cNvSpPr>
          <p:nvPr>
            <p:ph type="dt" sz="half" idx="10"/>
          </p:nvPr>
        </p:nvSpPr>
        <p:spPr>
          <a:xfrm>
            <a:off x="5318760" y="1344502"/>
            <a:ext cx="1554480" cy="498781"/>
          </a:xfrm>
        </p:spPr>
        <p:txBody>
          <a:bodyPr rtlCol="0"/>
          <a:lstStyle>
            <a:lvl1pPr algn="ctr">
              <a:defRPr lang="es-ES" sz="1300" kern="1200" spc="0" baseline="0">
                <a:solidFill>
                  <a:srgbClr val="FFFFFF"/>
                </a:solidFill>
                <a:latin typeface="+mn-lt"/>
                <a:ea typeface="+mn-ea"/>
                <a:cs typeface="+mn-cs"/>
              </a:defRPr>
            </a:lvl1pPr>
          </a:lstStyle>
          <a:p>
            <a:pPr rtl="0"/>
            <a:fld id="{ADEEDB7D-CC81-4931-9AAA-0077BE628FD4}" type="datetime1">
              <a:rPr lang="es-ES" noProof="0" smtClean="0"/>
              <a:t>20/09/2024</a:t>
            </a:fld>
            <a:endParaRPr lang="es-ES" noProof="0"/>
          </a:p>
        </p:txBody>
      </p:sp>
      <p:sp>
        <p:nvSpPr>
          <p:cNvPr id="5" name="Marcador de pie de página 4"/>
          <p:cNvSpPr>
            <a:spLocks noGrp="1"/>
          </p:cNvSpPr>
          <p:nvPr>
            <p:ph type="ftr" sz="quarter" idx="11"/>
          </p:nvPr>
        </p:nvSpPr>
        <p:spPr>
          <a:xfrm>
            <a:off x="1629157" y="5177408"/>
            <a:ext cx="5660134" cy="228600"/>
          </a:xfrm>
        </p:spPr>
        <p:txBody>
          <a:bodyPr rtlCol="0"/>
          <a:lstStyle>
            <a:lvl1pPr algn="l">
              <a:defRPr lang="es-ES">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12"/>
          </p:nvPr>
        </p:nvSpPr>
        <p:spPr>
          <a:xfrm>
            <a:off x="8604504" y="5177408"/>
            <a:ext cx="1958339" cy="22860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contenido 2"/>
          <p:cNvSpPr>
            <a:spLocks noGrp="1"/>
          </p:cNvSpPr>
          <p:nvPr>
            <p:ph sz="half" idx="1"/>
          </p:nvPr>
        </p:nvSpPr>
        <p:spPr>
          <a:xfrm>
            <a:off x="106680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contenido 3"/>
          <p:cNvSpPr>
            <a:spLocks noGrp="1"/>
          </p:cNvSpPr>
          <p:nvPr>
            <p:ph sz="half" idx="2"/>
          </p:nvPr>
        </p:nvSpPr>
        <p:spPr>
          <a:xfrm>
            <a:off x="646176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defPPr>
              <a:defRPr lang="es-ES"/>
            </a:defPPr>
          </a:lstStyle>
          <a:p>
            <a:pPr rtl="0"/>
            <a:fld id="{6E7F46B3-842E-4E89-8BDF-E361735C01BC}" type="datetime1">
              <a:rPr lang="es-ES" noProof="0" smtClean="0"/>
              <a:t>20/09/2024</a:t>
            </a:fld>
            <a:endParaRPr lang="es-ES" noProof="0"/>
          </a:p>
        </p:txBody>
      </p:sp>
      <p:sp>
        <p:nvSpPr>
          <p:cNvPr id="6" name="Marcador de pie de página 5"/>
          <p:cNvSpPr>
            <a:spLocks noGrp="1"/>
          </p:cNvSpPr>
          <p:nvPr>
            <p:ph type="ftr" sz="quarter" idx="11"/>
          </p:nvPr>
        </p:nvSpPr>
        <p:spPr/>
        <p:txBody>
          <a:bodyPr rtlCol="0"/>
          <a:lstStyle>
            <a:defPPr>
              <a:defRPr lang="es-ES"/>
            </a:defPPr>
          </a:lstStyle>
          <a:p>
            <a:pPr rtl="0"/>
            <a:endParaRPr lang="es-ES" noProof="0"/>
          </a:p>
        </p:txBody>
      </p:sp>
      <p:sp>
        <p:nvSpPr>
          <p:cNvPr id="7" name="Marcador de posición de número de diapositiva 6"/>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es contenidos">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es-ES"/>
            </a:lvl1pPr>
          </a:lstStyle>
          <a:p>
            <a:pPr rtl="0"/>
            <a:r>
              <a:rPr lang="en-US" noProof="0"/>
              <a:t>Click icon to add picture</a:t>
            </a:r>
            <a:endParaRPr lang="es-ES" noProof="0"/>
          </a:p>
        </p:txBody>
      </p:sp>
      <p:sp>
        <p:nvSpPr>
          <p:cNvPr id="10" name="Marcador de posición de imagen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es-ES"/>
            </a:lvl1pPr>
          </a:lstStyle>
          <a:p>
            <a:pPr rtl="0"/>
            <a:r>
              <a:rPr lang="en-US" noProof="0"/>
              <a:t>Click icon to add picture</a:t>
            </a:r>
            <a:endParaRPr lang="es-ES" noProof="0"/>
          </a:p>
        </p:txBody>
      </p:sp>
      <p:sp>
        <p:nvSpPr>
          <p:cNvPr id="8" name="Título 7"/>
          <p:cNvSpPr>
            <a:spLocks noGrp="1"/>
          </p:cNvSpPr>
          <p:nvPr>
            <p:ph type="title"/>
          </p:nvPr>
        </p:nvSpPr>
        <p:spPr/>
        <p:txBody>
          <a:bodyPr rtlCol="0"/>
          <a:lstStyle>
            <a:lvl1pPr>
              <a:defRPr lang="es-ES">
                <a:solidFill>
                  <a:schemeClr val="bg2">
                    <a:lumMod val="50000"/>
                  </a:schemeClr>
                </a:solidFill>
              </a:defRPr>
            </a:lvl1pPr>
          </a:lstStyle>
          <a:p>
            <a:pPr rtl="0"/>
            <a:r>
              <a:rPr lang="en-US" noProof="0"/>
              <a:t>Click to edit Master title style</a:t>
            </a:r>
            <a:endParaRPr lang="es-ES" noProof="0"/>
          </a:p>
        </p:txBody>
      </p:sp>
      <p:sp>
        <p:nvSpPr>
          <p:cNvPr id="4" name="Marcador de contenido 3"/>
          <p:cNvSpPr>
            <a:spLocks noGrp="1"/>
          </p:cNvSpPr>
          <p:nvPr>
            <p:ph sz="half" idx="2"/>
          </p:nvPr>
        </p:nvSpPr>
        <p:spPr>
          <a:xfrm>
            <a:off x="646176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defPPr>
              <a:defRPr lang="es-ES"/>
            </a:defPPr>
          </a:lstStyle>
          <a:p>
            <a:pPr rtl="0"/>
            <a:fld id="{C4C7856E-8481-4380-87B1-968A6434EDCE}" type="datetime1">
              <a:rPr lang="es-ES" noProof="0" smtClean="0"/>
              <a:t>20/09/2024</a:t>
            </a:fld>
            <a:endParaRPr lang="es-ES" noProof="0"/>
          </a:p>
        </p:txBody>
      </p:sp>
      <p:sp>
        <p:nvSpPr>
          <p:cNvPr id="6" name="Marcador de pie de página 5"/>
          <p:cNvSpPr>
            <a:spLocks noGrp="1"/>
          </p:cNvSpPr>
          <p:nvPr>
            <p:ph type="ftr" sz="quarter" idx="11"/>
          </p:nvPr>
        </p:nvSpPr>
        <p:spPr/>
        <p:txBody>
          <a:bodyPr rtlCol="0"/>
          <a:lstStyle>
            <a:defPPr>
              <a:defRPr lang="es-ES"/>
            </a:defPPr>
          </a:lstStyle>
          <a:p>
            <a:pPr rtl="0"/>
            <a:endParaRPr lang="es-ES" noProof="0"/>
          </a:p>
        </p:txBody>
      </p:sp>
      <p:sp>
        <p:nvSpPr>
          <p:cNvPr id="7" name="Marcador de posición de número de diapositiva 6"/>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lang="es-ES" sz="1900" b="1" i="0">
                <a:solidFill>
                  <a:schemeClr val="tx1"/>
                </a:solidFill>
                <a:latin typeface="+mn-lt"/>
              </a:defRPr>
            </a:lvl1pPr>
            <a:lvl2pPr marL="457200" indent="0">
              <a:buNone/>
              <a:defRPr lang="es-ES" sz="18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n-US" noProof="0"/>
              <a:t>Click to edit Master text styles</a:t>
            </a:r>
          </a:p>
        </p:txBody>
      </p:sp>
      <p:sp>
        <p:nvSpPr>
          <p:cNvPr id="4" name="Marcador de contenido 3"/>
          <p:cNvSpPr>
            <a:spLocks noGrp="1"/>
          </p:cNvSpPr>
          <p:nvPr>
            <p:ph sz="half" idx="2"/>
          </p:nvPr>
        </p:nvSpPr>
        <p:spPr>
          <a:xfrm>
            <a:off x="1069848" y="2792472"/>
            <a:ext cx="4663440" cy="3163825"/>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lang="es-ES" sz="1900" b="1">
                <a:solidFill>
                  <a:schemeClr val="tx1"/>
                </a:solidFill>
              </a:defRPr>
            </a:lvl1pPr>
            <a:lvl2pPr marL="457200" indent="0">
              <a:buNone/>
              <a:defRPr lang="es-ES" sz="18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n-US" noProof="0"/>
              <a:t>Click to edit Master text styles</a:t>
            </a:r>
          </a:p>
        </p:txBody>
      </p:sp>
      <p:sp>
        <p:nvSpPr>
          <p:cNvPr id="6" name="Marcador de contenido 5"/>
          <p:cNvSpPr>
            <a:spLocks noGrp="1"/>
          </p:cNvSpPr>
          <p:nvPr>
            <p:ph sz="quarter" idx="4"/>
          </p:nvPr>
        </p:nvSpPr>
        <p:spPr>
          <a:xfrm>
            <a:off x="6458712" y="2792471"/>
            <a:ext cx="4663440" cy="3164509"/>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7" name="Marcador de fecha 6"/>
          <p:cNvSpPr>
            <a:spLocks noGrp="1"/>
          </p:cNvSpPr>
          <p:nvPr>
            <p:ph type="dt" sz="half" idx="10"/>
          </p:nvPr>
        </p:nvSpPr>
        <p:spPr/>
        <p:txBody>
          <a:bodyPr rtlCol="0"/>
          <a:lstStyle>
            <a:defPPr>
              <a:defRPr lang="es-ES"/>
            </a:defPPr>
          </a:lstStyle>
          <a:p>
            <a:pPr rtl="0"/>
            <a:fld id="{AFFA1CE0-D520-4AE6-8983-BF7F35BD3F6A}" type="datetime1">
              <a:rPr lang="es-ES" noProof="0" smtClean="0"/>
              <a:t>20/09/2024</a:t>
            </a:fld>
            <a:endParaRPr lang="es-ES" noProof="0"/>
          </a:p>
        </p:txBody>
      </p:sp>
      <p:sp>
        <p:nvSpPr>
          <p:cNvPr id="8" name="Marcador de pie de página 7"/>
          <p:cNvSpPr>
            <a:spLocks noGrp="1"/>
          </p:cNvSpPr>
          <p:nvPr>
            <p:ph type="ftr" sz="quarter" idx="11"/>
          </p:nvPr>
        </p:nvSpPr>
        <p:spPr/>
        <p:txBody>
          <a:bodyPr rtlCol="0"/>
          <a:lstStyle>
            <a:defPPr>
              <a:defRPr lang="es-ES"/>
            </a:defPPr>
          </a:lstStyle>
          <a:p>
            <a:pPr rtl="0"/>
            <a:endParaRPr lang="es-ES" noProof="0"/>
          </a:p>
        </p:txBody>
      </p:sp>
      <p:sp>
        <p:nvSpPr>
          <p:cNvPr id="9" name="Marcador de número de diapositiva 8"/>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defPPr>
              <a:defRPr lang="es-ES"/>
            </a:defPPr>
          </a:lstStyle>
          <a:p>
            <a:pPr rtl="0"/>
            <a:r>
              <a:rPr lang="en-US" noProof="0"/>
              <a:t>Click to edit Master title style</a:t>
            </a:r>
            <a:endParaRPr lang="es-ES" noProof="0"/>
          </a:p>
        </p:txBody>
      </p:sp>
      <p:sp>
        <p:nvSpPr>
          <p:cNvPr id="3" name="Marcador de fecha 2"/>
          <p:cNvSpPr>
            <a:spLocks noGrp="1"/>
          </p:cNvSpPr>
          <p:nvPr>
            <p:ph type="dt" sz="half" idx="10"/>
          </p:nvPr>
        </p:nvSpPr>
        <p:spPr/>
        <p:txBody>
          <a:bodyPr rtlCol="0"/>
          <a:lstStyle>
            <a:defPPr>
              <a:defRPr lang="es-ES"/>
            </a:defPPr>
          </a:lstStyle>
          <a:p>
            <a:pPr rtl="0"/>
            <a:fld id="{BD2744B2-8AFF-4854-8EB2-6AEDB3208B71}" type="datetime1">
              <a:rPr lang="es-ES" noProof="0" smtClean="0"/>
              <a:t>20/09/2024</a:t>
            </a:fld>
            <a:endParaRPr lang="es-ES" noProof="0"/>
          </a:p>
        </p:txBody>
      </p:sp>
      <p:sp>
        <p:nvSpPr>
          <p:cNvPr id="4" name="Marcador de pie de página 3"/>
          <p:cNvSpPr>
            <a:spLocks noGrp="1"/>
          </p:cNvSpPr>
          <p:nvPr>
            <p:ph type="ftr" sz="quarter" idx="11"/>
          </p:nvPr>
        </p:nvSpPr>
        <p:spPr/>
        <p:txBody>
          <a:bodyPr rtlCol="0"/>
          <a:lstStyle>
            <a:defPPr>
              <a:defRPr lang="es-ES"/>
            </a:defPPr>
          </a:lstStyle>
          <a:p>
            <a:pPr rtl="0"/>
            <a:endParaRPr lang="es-ES" noProof="0"/>
          </a:p>
        </p:txBody>
      </p:sp>
      <p:sp>
        <p:nvSpPr>
          <p:cNvPr id="5" name="Marcador de posición de número de diapositiva 4"/>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defPPr>
              <a:defRPr lang="es-ES"/>
            </a:defPPr>
          </a:lstStyle>
          <a:p>
            <a:pPr rtl="0"/>
            <a:fld id="{4C7B5EDD-7914-41F5-AC1A-03040CA5E9C6}" type="datetime1">
              <a:rPr lang="es-ES" noProof="0" smtClean="0"/>
              <a:t>20/09/2024</a:t>
            </a:fld>
            <a:endParaRPr lang="es-ES" noProof="0"/>
          </a:p>
        </p:txBody>
      </p:sp>
      <p:sp>
        <p:nvSpPr>
          <p:cNvPr id="3" name="Marcador de pie de página 2"/>
          <p:cNvSpPr>
            <a:spLocks noGrp="1"/>
          </p:cNvSpPr>
          <p:nvPr>
            <p:ph type="ftr" sz="quarter" idx="11"/>
          </p:nvPr>
        </p:nvSpPr>
        <p:spPr/>
        <p:txBody>
          <a:bodyPr rtlCol="0"/>
          <a:lstStyle>
            <a:defPPr>
              <a:defRPr lang="es-ES"/>
            </a:defPPr>
          </a:lstStyle>
          <a:p>
            <a:pPr rtl="0"/>
            <a:endParaRPr lang="es-ES" noProof="0"/>
          </a:p>
        </p:txBody>
      </p:sp>
      <p:sp>
        <p:nvSpPr>
          <p:cNvPr id="4" name="Marcador de número de diapositiva 3"/>
          <p:cNvSpPr>
            <a:spLocks noGrp="1"/>
          </p:cNvSpPr>
          <p:nvPr>
            <p:ph type="sldNum" sz="quarter" idx="12"/>
          </p:nvPr>
        </p:nvSpPr>
        <p:spPr/>
        <p:txBody>
          <a:bodyPr rtlCol="0"/>
          <a:lstStyle>
            <a:defPPr>
              <a:defRPr lang="es-ES"/>
            </a:def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s-ES" sz="3200" b="0" kern="1200" cap="none" spc="0" baseline="0" dirty="0">
                <a:solidFill>
                  <a:schemeClr val="tx1"/>
                </a:solidFill>
                <a:effectLst/>
                <a:latin typeface="+mj-lt"/>
                <a:ea typeface="+mn-ea"/>
                <a:cs typeface="+mn-cs"/>
              </a:defRPr>
            </a:lvl1pPr>
          </a:lstStyle>
          <a:p>
            <a:pPr rtl="0"/>
            <a:r>
              <a:rPr lang="en-US" noProof="0"/>
              <a:t>Click to edit Master title style</a:t>
            </a:r>
            <a:endParaRPr lang="es-ES" noProof="0"/>
          </a:p>
        </p:txBody>
      </p:sp>
      <p:sp>
        <p:nvSpPr>
          <p:cNvPr id="3" name="Marcador de contenido 2"/>
          <p:cNvSpPr>
            <a:spLocks noGrp="1"/>
          </p:cNvSpPr>
          <p:nvPr>
            <p:ph idx="1"/>
          </p:nvPr>
        </p:nvSpPr>
        <p:spPr>
          <a:xfrm>
            <a:off x="685800" y="609600"/>
            <a:ext cx="6858000" cy="5334000"/>
          </a:xfrm>
        </p:spPr>
        <p:txBody>
          <a:bodyPr rtlCol="0"/>
          <a:lstStyle>
            <a:lvl1pPr>
              <a:defRPr lang="es-ES" sz="19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es-ES" sz="1800">
                <a:solidFill>
                  <a:schemeClr val="tx1"/>
                </a:solidFill>
              </a:defRPr>
            </a:lvl1pPr>
            <a:lvl2pPr marL="457200" indent="0">
              <a:buNone/>
              <a:defRPr lang="es-ES" sz="1200"/>
            </a:lvl2pPr>
            <a:lvl3pPr marL="914400" indent="0">
              <a:buNone/>
              <a:defRPr lang="es-ES" sz="1000"/>
            </a:lvl3pPr>
            <a:lvl4pPr marL="1371600" indent="0">
              <a:buNone/>
              <a:defRPr lang="es-ES" sz="900"/>
            </a:lvl4pPr>
            <a:lvl5pPr marL="1828800" indent="0">
              <a:buNone/>
              <a:defRPr lang="es-ES" sz="900"/>
            </a:lvl5pPr>
            <a:lvl6pPr marL="2286000" indent="0">
              <a:buNone/>
              <a:defRPr lang="es-ES" sz="900"/>
            </a:lvl6pPr>
            <a:lvl7pPr marL="2743200" indent="0">
              <a:buNone/>
              <a:defRPr lang="es-ES" sz="900"/>
            </a:lvl7pPr>
            <a:lvl8pPr marL="3200400" indent="0">
              <a:buNone/>
              <a:defRPr lang="es-ES" sz="900"/>
            </a:lvl8pPr>
            <a:lvl9pPr marL="3657600" indent="0">
              <a:buNone/>
              <a:defRPr lang="es-ES" sz="900"/>
            </a:lvl9pPr>
          </a:lstStyle>
          <a:p>
            <a:pPr lvl="0" rtl="0"/>
            <a:r>
              <a:rPr lang="en-US" noProof="0"/>
              <a:t>Click to edit Master text styles</a:t>
            </a:r>
          </a:p>
        </p:txBody>
      </p:sp>
      <p:sp>
        <p:nvSpPr>
          <p:cNvPr id="8" name="Marcador de fecha 7"/>
          <p:cNvSpPr>
            <a:spLocks noGrp="1"/>
          </p:cNvSpPr>
          <p:nvPr>
            <p:ph type="dt" sz="half" idx="10"/>
          </p:nvPr>
        </p:nvSpPr>
        <p:spPr>
          <a:xfrm>
            <a:off x="5588000" y="6035040"/>
            <a:ext cx="1955800" cy="365760"/>
          </a:xfrm>
        </p:spPr>
        <p:txBody>
          <a:bodyPr rtlCol="0"/>
          <a:lstStyle>
            <a:lvl1pPr>
              <a:defRPr lang="es-ES">
                <a:solidFill>
                  <a:schemeClr val="tx1">
                    <a:lumMod val="85000"/>
                    <a:lumOff val="15000"/>
                  </a:schemeClr>
                </a:solidFill>
              </a:defRPr>
            </a:lvl1pPr>
          </a:lstStyle>
          <a:p>
            <a:pPr rtl="0"/>
            <a:fld id="{BCC3E2A5-012A-4BBA-9BD6-129DEB004F28}" type="datetime1">
              <a:rPr lang="es-ES" noProof="0" smtClean="0"/>
              <a:t>20/09/2024</a:t>
            </a:fld>
            <a:endParaRPr lang="es-ES" noProof="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lang="es-ES"/>
            </a:lvl1pPr>
          </a:lstStyle>
          <a:p>
            <a:pPr rtl="0"/>
            <a:endParaRPr lang="es-ES" noProof="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lang="es-ES">
                <a:solidFill>
                  <a:schemeClr val="tx1">
                    <a:lumMod val="85000"/>
                    <a:lumOff val="1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defPPr>
              <a:defRPr lang="es-ES"/>
            </a:defPPr>
          </a:lstStyle>
          <a:p>
            <a:pPr rtl="0"/>
            <a:r>
              <a:rPr lang="es-ES" noProof="0"/>
              <a:t>Haga clic para modificar el estilo de título del patrón</a:t>
            </a:r>
          </a:p>
        </p:txBody>
      </p:sp>
      <p:sp>
        <p:nvSpPr>
          <p:cNvPr id="3" name="Marcador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lang="es-ES" sz="1000">
                <a:solidFill>
                  <a:schemeClr val="tx1">
                    <a:lumMod val="75000"/>
                    <a:lumOff val="25000"/>
                  </a:schemeClr>
                </a:solidFill>
              </a:defRPr>
            </a:lvl1pPr>
          </a:lstStyle>
          <a:p>
            <a:pPr rtl="0"/>
            <a:fld id="{0D81C884-65B5-4077-A415-CB6AF9CEFAD3}" type="datetime1">
              <a:rPr lang="es-ES" noProof="0" smtClean="0"/>
              <a:t>20/09/2024</a:t>
            </a:fld>
            <a:endParaRPr lang="es-ES" noProof="0" dirty="0"/>
          </a:p>
        </p:txBody>
      </p:sp>
      <p:sp>
        <p:nvSpPr>
          <p:cNvPr id="5" name="Marcador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lang="es-ES" sz="1000">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lang="es-ES" sz="1000">
                <a:solidFill>
                  <a:schemeClr val="tx1">
                    <a:lumMod val="75000"/>
                    <a:lumOff val="25000"/>
                  </a:schemeClr>
                </a:solidFill>
              </a:defRPr>
            </a:lvl1pPr>
          </a:lstStyle>
          <a:p>
            <a:pPr rtl="0"/>
            <a:fld id="{34B7E4EF-A1BD-40F4-AB7B-04F084DD991D}" type="slidenum">
              <a:rPr lang="es-ES" noProof="0" smtClean="0"/>
              <a:t>‹#›</a:t>
            </a:fld>
            <a:endParaRPr lang="es-ES" noProof="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 id="2147483742" r:id="rId13"/>
  </p:sldLayoutIdLst>
  <p:hf sldNum="0" hdr="0" ftr="0" dt="0"/>
  <p:txStyles>
    <p:titleStyle>
      <a:lvl1pPr algn="l" defTabSz="914400" rtl="0" eaLnBrk="1" latinLnBrk="0" hangingPunct="1">
        <a:lnSpc>
          <a:spcPct val="90000"/>
        </a:lnSpc>
        <a:spcBef>
          <a:spcPct val="0"/>
        </a:spcBef>
        <a:buNone/>
        <a:defRPr lang="es-E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lang="es-ES"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FdZ8LKiJBhQ?si=MWUQbp1HvKUptPx_" TargetMode="Externa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pxhere.com/es/photo/5778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62000"/>
          </a:blip>
          <a:stretch>
            <a:fillRect/>
          </a:stretch>
        </p:blipFill>
        <p:spPr>
          <a:xfrm>
            <a:off x="-144431" y="-159390"/>
            <a:ext cx="12169465" cy="6858001"/>
          </a:xfrm>
          <a:prstGeom prst="rect">
            <a:avLst/>
          </a:prstGeom>
          <a:noFill/>
          <a:ln>
            <a:noFill/>
          </a:ln>
        </p:spPr>
      </p:pic>
      <p:graphicFrame>
        <p:nvGraphicFramePr>
          <p:cNvPr id="55" name="Google Shape;55;p13"/>
          <p:cNvGraphicFramePr/>
          <p:nvPr>
            <p:extLst>
              <p:ext uri="{D42A27DB-BD31-4B8C-83A1-F6EECF244321}">
                <p14:modId xmlns:p14="http://schemas.microsoft.com/office/powerpoint/2010/main" val="776992577"/>
              </p:ext>
            </p:extLst>
          </p:nvPr>
        </p:nvGraphicFramePr>
        <p:xfrm>
          <a:off x="7104267" y="1293367"/>
          <a:ext cx="4920767" cy="1219120"/>
        </p:xfrm>
        <a:graphic>
          <a:graphicData uri="http://schemas.openxmlformats.org/drawingml/2006/table">
            <a:tbl>
              <a:tblPr>
                <a:noFill/>
              </a:tblPr>
              <a:tblGrid>
                <a:gridCol w="2024267">
                  <a:extLst>
                    <a:ext uri="{9D8B030D-6E8A-4147-A177-3AD203B41FA5}">
                      <a16:colId xmlns:a16="http://schemas.microsoft.com/office/drawing/2014/main" val="20000"/>
                    </a:ext>
                  </a:extLst>
                </a:gridCol>
                <a:gridCol w="28965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s" sz="1900" b="1">
                          <a:solidFill>
                            <a:schemeClr val="dk1"/>
                          </a:solidFill>
                        </a:rPr>
                        <a:t>Día, Fecha:</a:t>
                      </a:r>
                      <a:endParaRPr sz="1900" b="1" dirty="0">
                        <a:solidFill>
                          <a:schemeClr val="dk1"/>
                        </a:solidFill>
                      </a:endParaRPr>
                    </a:p>
                  </a:txBody>
                  <a:tcPr marL="121900" marR="121900" marT="121900" marB="121900"/>
                </a:tc>
                <a:tc>
                  <a:txBody>
                    <a:bodyPr/>
                    <a:lstStyle/>
                    <a:p>
                      <a:pPr marL="0" lvl="0" indent="0" algn="l" rtl="0">
                        <a:spcBef>
                          <a:spcPts val="0"/>
                        </a:spcBef>
                        <a:spcAft>
                          <a:spcPts val="0"/>
                        </a:spcAft>
                        <a:buNone/>
                      </a:pPr>
                      <a:r>
                        <a:rPr sz="2400" dirty="0"/>
                        <a:t>Viernes, 20/09/2024</a:t>
                      </a:r>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s" sz="1900" b="1">
                          <a:solidFill>
                            <a:schemeClr val="dk1"/>
                          </a:solidFill>
                        </a:rPr>
                        <a:t>Hora de inicio:</a:t>
                      </a:r>
                      <a:endParaRPr sz="1900" b="1" dirty="0">
                        <a:solidFill>
                          <a:schemeClr val="dk1"/>
                        </a:solidFill>
                      </a:endParaRPr>
                    </a:p>
                  </a:txBody>
                  <a:tcPr marL="121900" marR="121900" marT="121900" marB="121900"/>
                </a:tc>
                <a:tc>
                  <a:txBody>
                    <a:bodyPr/>
                    <a:lstStyle/>
                    <a:p>
                      <a:pPr marL="0" lvl="0" indent="0" algn="l" rtl="0">
                        <a:spcBef>
                          <a:spcPts val="0"/>
                        </a:spcBef>
                        <a:spcAft>
                          <a:spcPts val="0"/>
                        </a:spcAft>
                        <a:buNone/>
                      </a:pPr>
                      <a:r>
                        <a:rPr sz="2400" dirty="0"/>
                        <a:t>07:10</a:t>
                      </a:r>
                    </a:p>
                  </a:txBody>
                  <a:tcPr marL="121900" marR="121900" marT="121900" marB="121900"/>
                </a:tc>
                <a:extLst>
                  <a:ext uri="{0D108BD9-81ED-4DB2-BD59-A6C34878D82A}">
                    <a16:rowId xmlns:a16="http://schemas.microsoft.com/office/drawing/2014/main" val="10001"/>
                  </a:ext>
                </a:extLst>
              </a:tr>
            </a:tbl>
          </a:graphicData>
        </a:graphic>
      </p:graphicFrame>
      <p:sp>
        <p:nvSpPr>
          <p:cNvPr id="56" name="Google Shape;56;p13"/>
          <p:cNvSpPr txBox="1"/>
          <p:nvPr/>
        </p:nvSpPr>
        <p:spPr>
          <a:xfrm>
            <a:off x="1920233" y="3011068"/>
            <a:ext cx="9056000" cy="759078"/>
          </a:xfrm>
          <a:prstGeom prst="rect">
            <a:avLst/>
          </a:prstGeom>
          <a:noFill/>
          <a:ln>
            <a:noFill/>
          </a:ln>
        </p:spPr>
        <p:txBody>
          <a:bodyPr spcFirstLastPara="1" wrap="square" lIns="121900" tIns="121900" rIns="121900" bIns="121900" anchor="t" anchorCtr="0">
            <a:spAutoFit/>
          </a:bodyPr>
          <a:lstStyle/>
          <a:p>
            <a:r>
              <a:rPr lang="es" sz="3333" dirty="0"/>
              <a:t>Seminario de Sistemas 1 [B]</a:t>
            </a:r>
            <a:endParaRPr sz="3333" dirty="0"/>
          </a:p>
        </p:txBody>
      </p:sp>
      <p:sp>
        <p:nvSpPr>
          <p:cNvPr id="57" name="Google Shape;57;p13"/>
          <p:cNvSpPr txBox="1"/>
          <p:nvPr/>
        </p:nvSpPr>
        <p:spPr>
          <a:xfrm>
            <a:off x="2371600" y="3867668"/>
            <a:ext cx="7448800" cy="656614"/>
          </a:xfrm>
          <a:prstGeom prst="rect">
            <a:avLst/>
          </a:prstGeom>
          <a:noFill/>
          <a:ln>
            <a:noFill/>
          </a:ln>
        </p:spPr>
        <p:txBody>
          <a:bodyPr spcFirstLastPara="1" wrap="square" lIns="121900" tIns="121900" rIns="121900" bIns="121900" anchor="t" anchorCtr="0">
            <a:spAutoFit/>
          </a:bodyPr>
          <a:lstStyle/>
          <a:p>
            <a:r>
              <a:rPr lang="es" sz="2667" dirty="0"/>
              <a:t>Luis Enrique Rivera Najera</a:t>
            </a:r>
            <a:endParaRPr sz="266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1893815" y="1720840"/>
            <a:ext cx="8404370" cy="3416320"/>
          </a:xfrm>
          <a:prstGeom prst="rect">
            <a:avLst/>
          </a:prstGeom>
          <a:noFill/>
        </p:spPr>
        <p:txBody>
          <a:bodyPr wrap="square" rtlCol="0">
            <a:spAutoFit/>
          </a:bodyPr>
          <a:lstStyle/>
          <a:p>
            <a:pPr algn="just"/>
            <a:r>
              <a:rPr lang="es-MX" dirty="0">
                <a:solidFill>
                  <a:schemeClr val="bg1"/>
                </a:solidFill>
                <a:latin typeface="Abadi" panose="020F0502020204030204" pitchFamily="34" charset="0"/>
              </a:rPr>
              <a:t>Su desarrollo involucró a un equipo interdisciplinario de científicos de datos, ingenieros de software, lingüistas computacionales y otros expertos en inteligencia artificial. Utiliza un modelo de aprendizaje automático llamado GPT (Generative </a:t>
            </a:r>
            <a:r>
              <a:rPr lang="es-MX" dirty="0" err="1">
                <a:solidFill>
                  <a:schemeClr val="bg1"/>
                </a:solidFill>
                <a:latin typeface="Abadi" panose="020F0502020204030204" pitchFamily="34" charset="0"/>
              </a:rPr>
              <a:t>Pre-trained</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Transformer</a:t>
            </a:r>
            <a:r>
              <a:rPr lang="es-MX" dirty="0">
                <a:solidFill>
                  <a:schemeClr val="bg1"/>
                </a:solidFill>
                <a:latin typeface="Abadi" panose="020F0502020204030204" pitchFamily="34" charset="0"/>
              </a:rPr>
              <a:t>), que fue entrenado en una amplia gama de texto en línea para poder comprender y generar lenguaje humano de manera coherente.</a:t>
            </a:r>
          </a:p>
          <a:p>
            <a:pPr algn="just"/>
            <a:endParaRPr lang="es-MX" dirty="0">
              <a:solidFill>
                <a:schemeClr val="bg1"/>
              </a:solidFill>
              <a:latin typeface="Abadi" panose="020F0502020204030204" pitchFamily="34" charset="0"/>
            </a:endParaRPr>
          </a:p>
          <a:p>
            <a:pPr algn="just"/>
            <a:r>
              <a:rPr lang="es-MX" dirty="0">
                <a:solidFill>
                  <a:schemeClr val="bg1"/>
                </a:solidFill>
                <a:latin typeface="Abadi" panose="020F0502020204030204" pitchFamily="34" charset="0"/>
              </a:rPr>
              <a:t>Su funcionamiento se basa en una arquitectura de red neuronal profunda llamada </a:t>
            </a:r>
            <a:r>
              <a:rPr lang="es-MX" dirty="0" err="1">
                <a:solidFill>
                  <a:schemeClr val="bg1"/>
                </a:solidFill>
                <a:latin typeface="Abadi" panose="020F0502020204030204" pitchFamily="34" charset="0"/>
              </a:rPr>
              <a:t>Transformer</a:t>
            </a:r>
            <a:r>
              <a:rPr lang="es-MX" dirty="0">
                <a:solidFill>
                  <a:schemeClr val="bg1"/>
                </a:solidFill>
                <a:latin typeface="Abadi" panose="020F0502020204030204" pitchFamily="34" charset="0"/>
              </a:rPr>
              <a:t>, que me permite procesar y generar texto. Funciona mediante la generación de predicciones sobre cuál es la próxima palabra o frase más probable dada una entrada de texto. Estas predicciones se basan en el contexto proporcionado por el texto de entrada y en el conocimiento que ha adquirido durante su entrenamiento.</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660527"/>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ChatGPT</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59059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805343" y="1582340"/>
            <a:ext cx="9865453" cy="3693319"/>
          </a:xfrm>
          <a:prstGeom prst="rect">
            <a:avLst/>
          </a:prstGeom>
          <a:noFill/>
        </p:spPr>
        <p:txBody>
          <a:bodyPr wrap="square" rtlCol="0">
            <a:spAutoFit/>
          </a:bodyPr>
          <a:lstStyle/>
          <a:p>
            <a:pPr algn="just"/>
            <a:r>
              <a:rPr lang="es-MX" dirty="0">
                <a:solidFill>
                  <a:schemeClr val="bg1"/>
                </a:solidFill>
                <a:latin typeface="Abadi" panose="020F0502020204030204" pitchFamily="34" charset="0"/>
              </a:rPr>
              <a:t>Mejora Continua: Se espera que siga mejorando en términos de precisión, coherencia y capacidad para entender y generar texto en una variedad aún más amplia de temas y contextos. Esto se logrará mediante la refinación de los algoritmos de entrenamiento, la adición de datos de entrenamiento de mayor calidad y la optimización de la arquitectura del modelo.</a:t>
            </a:r>
          </a:p>
          <a:p>
            <a:pPr algn="just"/>
            <a:endParaRPr lang="es-MX" dirty="0">
              <a:solidFill>
                <a:schemeClr val="bg1"/>
              </a:solidFill>
              <a:latin typeface="Abadi" panose="020F0502020204030204" pitchFamily="34" charset="0"/>
            </a:endParaRPr>
          </a:p>
          <a:p>
            <a:pPr algn="just"/>
            <a:r>
              <a:rPr lang="es-MX" dirty="0">
                <a:solidFill>
                  <a:schemeClr val="bg1"/>
                </a:solidFill>
                <a:latin typeface="Abadi" panose="020F0502020204030204" pitchFamily="34" charset="0"/>
              </a:rPr>
              <a:t>Aplicaciones Más Avanzadas: A medida que evoluciono, podré ser utilizado en una variedad de aplicaciones más avanzadas, como la traducción automática, la generación de contenido creativo, la asistencia virtual y la interacción humano-máquina más natural y fluida.</a:t>
            </a:r>
          </a:p>
          <a:p>
            <a:pPr algn="just"/>
            <a:endParaRPr lang="es-MX" dirty="0">
              <a:solidFill>
                <a:schemeClr val="bg1"/>
              </a:solidFill>
              <a:latin typeface="Abadi" panose="020F0502020204030204" pitchFamily="34" charset="0"/>
            </a:endParaRPr>
          </a:p>
          <a:p>
            <a:pPr algn="just"/>
            <a:r>
              <a:rPr lang="es-MX" dirty="0">
                <a:solidFill>
                  <a:schemeClr val="bg1"/>
                </a:solidFill>
                <a:latin typeface="Abadi" panose="020F0502020204030204" pitchFamily="34" charset="0"/>
              </a:rPr>
              <a:t>Ética y Seguridad: A medida que avanzo, también se prestará una atención cada vez mayor a cuestiones éticas y de seguridad relacionadas con el uso de la inteligencia artificial. Se trabajarán enfoques para garantizar que mi uso sea beneficioso y ético, y se minimicen los riesgos asociados con un uso indebido o malintencionado.</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660527"/>
            <a:ext cx="6221338"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Evolucion</a:t>
            </a:r>
            <a:r>
              <a:rPr lang="en-US" sz="4400" dirty="0">
                <a:solidFill>
                  <a:schemeClr val="bg1"/>
                </a:solidFill>
                <a:latin typeface="Abadi" panose="020B0604020104020204" pitchFamily="34" charset="0"/>
              </a:rPr>
              <a:t> Futura</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128774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122" name="Picture 2" descr="INFOGRAFÍA] La Inteligencia Artificial en la cultura popular y en la  historia de Microsoft - News Center Latinoamérica">
            <a:extLst>
              <a:ext uri="{FF2B5EF4-FFF2-40B4-BE49-F238E27FC236}">
                <a16:creationId xmlns:a16="http://schemas.microsoft.com/office/drawing/2014/main" id="{7F087B05-6F64-0A3F-3686-D3F13C4EF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5813"/>
            <a:ext cx="12192000" cy="274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6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F1EA07-0685-2142-BACB-B417BEDF3B0C}"/>
              </a:ext>
            </a:extLst>
          </p:cNvPr>
          <p:cNvPicPr>
            <a:picLocks noChangeAspect="1"/>
          </p:cNvPicPr>
          <p:nvPr/>
        </p:nvPicPr>
        <p:blipFill>
          <a:blip r:embed="rId2"/>
          <a:stretch>
            <a:fillRect/>
          </a:stretch>
        </p:blipFill>
        <p:spPr>
          <a:xfrm>
            <a:off x="1202815" y="2066925"/>
            <a:ext cx="4752975" cy="2724150"/>
          </a:xfrm>
          <a:prstGeom prst="rect">
            <a:avLst/>
          </a:prstGeom>
        </p:spPr>
      </p:pic>
      <p:sp>
        <p:nvSpPr>
          <p:cNvPr id="7" name="CuadroTexto 6">
            <a:extLst>
              <a:ext uri="{FF2B5EF4-FFF2-40B4-BE49-F238E27FC236}">
                <a16:creationId xmlns:a16="http://schemas.microsoft.com/office/drawing/2014/main" id="{68412FD1-6BE1-73CC-EFBF-4E5EC34D875B}"/>
              </a:ext>
            </a:extLst>
          </p:cNvPr>
          <p:cNvSpPr txBox="1"/>
          <p:nvPr/>
        </p:nvSpPr>
        <p:spPr>
          <a:xfrm>
            <a:off x="7449424" y="3105834"/>
            <a:ext cx="3120704" cy="646331"/>
          </a:xfrm>
          <a:prstGeom prst="rect">
            <a:avLst/>
          </a:prstGeom>
          <a:noFill/>
        </p:spPr>
        <p:txBody>
          <a:bodyPr wrap="square" rtlCol="0">
            <a:spAutoFit/>
          </a:bodyPr>
          <a:lstStyle/>
          <a:p>
            <a:r>
              <a:rPr lang="es-GT" dirty="0">
                <a:solidFill>
                  <a:schemeClr val="bg1"/>
                </a:solidFill>
                <a:hlinkClick r:id="rId3"/>
              </a:rPr>
              <a:t>https://youtu.be/FdZ8LKiJBhQ?si=MWUQbp1HvKUptPx_</a:t>
            </a:r>
            <a:endParaRPr lang="es-GT" dirty="0">
              <a:solidFill>
                <a:schemeClr val="bg1"/>
              </a:solidFill>
            </a:endParaRPr>
          </a:p>
        </p:txBody>
      </p:sp>
      <p:sp>
        <p:nvSpPr>
          <p:cNvPr id="10" name="CuadroTexto 9">
            <a:extLst>
              <a:ext uri="{FF2B5EF4-FFF2-40B4-BE49-F238E27FC236}">
                <a16:creationId xmlns:a16="http://schemas.microsoft.com/office/drawing/2014/main" id="{CDD36859-857E-0E57-527F-D2C1503261EA}"/>
              </a:ext>
            </a:extLst>
          </p:cNvPr>
          <p:cNvSpPr txBox="1"/>
          <p:nvPr/>
        </p:nvSpPr>
        <p:spPr>
          <a:xfrm>
            <a:off x="2845121" y="685694"/>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Como </a:t>
            </a:r>
            <a:r>
              <a:rPr lang="en-US" sz="4400" dirty="0" err="1">
                <a:solidFill>
                  <a:schemeClr val="bg1"/>
                </a:solidFill>
                <a:latin typeface="Abadi" panose="020B0604020104020204" pitchFamily="34" charset="0"/>
              </a:rPr>
              <a:t>funciona</a:t>
            </a:r>
            <a:r>
              <a:rPr lang="en-US" sz="4400" dirty="0">
                <a:solidFill>
                  <a:schemeClr val="bg1"/>
                </a:solidFill>
                <a:latin typeface="Abadi" panose="020B0604020104020204" pitchFamily="34" charset="0"/>
              </a:rPr>
              <a:t> ChatGPT?</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354646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5EC2A3A-0932-FCC6-A64C-F8F9954CC60D}"/>
              </a:ext>
            </a:extLst>
          </p:cNvPr>
          <p:cNvSpPr txBox="1"/>
          <p:nvPr/>
        </p:nvSpPr>
        <p:spPr>
          <a:xfrm>
            <a:off x="669791" y="2705725"/>
            <a:ext cx="4195567"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Platform</a:t>
            </a:r>
          </a:p>
        </p:txBody>
      </p:sp>
      <p:pic>
        <p:nvPicPr>
          <p:cNvPr id="4098" name="Picture 2" descr="Microsoft Power Platform Dev Center | Build low-code solutions">
            <a:extLst>
              <a:ext uri="{FF2B5EF4-FFF2-40B4-BE49-F238E27FC236}">
                <a16:creationId xmlns:a16="http://schemas.microsoft.com/office/drawing/2014/main" id="{F37FA902-4C9C-1733-139F-683AE880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2" y="1077686"/>
            <a:ext cx="8224507" cy="470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24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889233" y="2408899"/>
            <a:ext cx="4420998" cy="2862322"/>
          </a:xfrm>
          <a:prstGeom prst="rect">
            <a:avLst/>
          </a:prstGeom>
          <a:noFill/>
        </p:spPr>
        <p:txBody>
          <a:bodyPr wrap="square" rtlCol="0">
            <a:spAutoFit/>
          </a:bodyPr>
          <a:lstStyle/>
          <a:p>
            <a:pPr algn="just"/>
            <a:r>
              <a:rPr lang="es-MX" dirty="0">
                <a:solidFill>
                  <a:schemeClr val="bg1"/>
                </a:solidFill>
                <a:latin typeface="Abadi" panose="020F0502020204030204" pitchFamily="34" charset="0"/>
              </a:rPr>
              <a:t>Las plataformas de desarrollo sin código o bajo código permiten crear aplicaciones sin tener experiencia previa en programación. Estas plataformas utilizan una interfaz intuitiva que permite a los usuarios arrastrar y soltar componentes para crear rápidamente soluciones basadas en sus necesidades sin necesidad de escribir líneas de código o con una programación mínima.</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810851" y="333357"/>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Plataforma de Desarrollo sin codigo/bajo codigo</a:t>
            </a:r>
            <a:endParaRPr lang="es-GT" sz="4400" dirty="0">
              <a:solidFill>
                <a:schemeClr val="bg1"/>
              </a:solidFill>
              <a:latin typeface="Abadi" panose="020B0604020104020204" pitchFamily="34" charset="0"/>
            </a:endParaRPr>
          </a:p>
        </p:txBody>
      </p:sp>
      <p:pic>
        <p:nvPicPr>
          <p:cNvPr id="6146" name="Picture 2" descr="What is the Microsoft Power Platform and how can it boost your  profitability? | Emerge Digital">
            <a:extLst>
              <a:ext uri="{FF2B5EF4-FFF2-40B4-BE49-F238E27FC236}">
                <a16:creationId xmlns:a16="http://schemas.microsoft.com/office/drawing/2014/main" id="{C17548E2-A8AE-B980-68AF-4782E035B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77" y="2043270"/>
            <a:ext cx="4474534" cy="336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505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779495" y="2563387"/>
            <a:ext cx="4420998" cy="2585323"/>
          </a:xfrm>
          <a:prstGeom prst="rect">
            <a:avLst/>
          </a:prstGeom>
          <a:noFill/>
        </p:spPr>
        <p:txBody>
          <a:bodyPr wrap="square" rtlCol="0">
            <a:spAutoFit/>
          </a:bodyPr>
          <a:lstStyle/>
          <a:p>
            <a:r>
              <a:rPr lang="es-MX" dirty="0">
                <a:solidFill>
                  <a:schemeClr val="bg1"/>
                </a:solidFill>
                <a:latin typeface="Abadi" panose="020F0502020204030204" pitchFamily="34" charset="0"/>
              </a:rPr>
              <a:t>Microsoft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Platform</a:t>
            </a:r>
            <a:r>
              <a:rPr lang="es-MX" dirty="0">
                <a:solidFill>
                  <a:schemeClr val="bg1"/>
                </a:solidFill>
                <a:latin typeface="Abadi" panose="020F0502020204030204" pitchFamily="34" charset="0"/>
              </a:rPr>
              <a:t> es una plataforma que permite a los usuarios y organizaciones crear aplicaciones de una manera fácil y rápida con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Apps, analizar datos mediante el uso de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y automatizar procesos para mejorar la productividad utilizando Microsoft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Automate</a:t>
            </a:r>
            <a:r>
              <a:rPr lang="es-MX" dirty="0">
                <a:solidFill>
                  <a:schemeClr val="bg1"/>
                </a:solidFill>
                <a:latin typeface="Abadi" panose="020F0502020204030204" pitchFamily="34" charset="0"/>
              </a:rPr>
              <a:t>, con independencia de los conocimientos técnicos. </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810851" y="333357"/>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Que es Microsoft Power Platform?</a:t>
            </a:r>
            <a:endParaRPr lang="es-GT" sz="4400" dirty="0">
              <a:solidFill>
                <a:schemeClr val="bg1"/>
              </a:solidFill>
              <a:latin typeface="Abadi" panose="020B0604020104020204" pitchFamily="34" charset="0"/>
            </a:endParaRPr>
          </a:p>
        </p:txBody>
      </p:sp>
      <p:pic>
        <p:nvPicPr>
          <p:cNvPr id="7170" name="Picture 2" descr="Get to Know Microsoft Power Platform - Soluzione">
            <a:extLst>
              <a:ext uri="{FF2B5EF4-FFF2-40B4-BE49-F238E27FC236}">
                <a16:creationId xmlns:a16="http://schemas.microsoft.com/office/drawing/2014/main" id="{69C220D2-BEDA-F3E2-94B5-E14630DA4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925" y="2481943"/>
            <a:ext cx="5035580" cy="248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0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7288748" y="1997839"/>
            <a:ext cx="4420998" cy="2862322"/>
          </a:xfrm>
          <a:prstGeom prst="rect">
            <a:avLst/>
          </a:prstGeom>
          <a:noFill/>
        </p:spPr>
        <p:txBody>
          <a:bodyPr wrap="square" rtlCol="0">
            <a:spAutoFit/>
          </a:bodyPr>
          <a:lstStyle/>
          <a:p>
            <a:r>
              <a:rPr lang="es-MX" dirty="0">
                <a:solidFill>
                  <a:schemeClr val="bg1"/>
                </a:solidFill>
                <a:latin typeface="Abadi" panose="020F0502020204030204" pitchFamily="34" charset="0"/>
              </a:rPr>
              <a:t>Es un entorno de desarrollo para la creación rápida y sencilla de aplicaciones de negocio, sin necesidad de programar código o con un código mínimo, basadas en datos, que permite ahorrar tiempo y costes. Se basa en una interfaz gráfica donde se puede arrastrar componentes y configurar el origen de datos a través de los múltiples conectores que ofrece, tanto a servicios de Microsoft como de terceros.</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445324"/>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Apps</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40E4ADD0-F653-CFD2-6AB2-FF8FAF4434DD}"/>
              </a:ext>
            </a:extLst>
          </p:cNvPr>
          <p:cNvPicPr>
            <a:picLocks noChangeAspect="1"/>
          </p:cNvPicPr>
          <p:nvPr/>
        </p:nvPicPr>
        <p:blipFill>
          <a:blip r:embed="rId2"/>
          <a:stretch>
            <a:fillRect/>
          </a:stretch>
        </p:blipFill>
        <p:spPr>
          <a:xfrm>
            <a:off x="415503" y="2466975"/>
            <a:ext cx="6677025" cy="1924050"/>
          </a:xfrm>
          <a:prstGeom prst="rect">
            <a:avLst/>
          </a:prstGeom>
        </p:spPr>
      </p:pic>
    </p:spTree>
    <p:extLst>
      <p:ext uri="{BB962C8B-B14F-4D97-AF65-F5344CB8AC3E}">
        <p14:creationId xmlns:p14="http://schemas.microsoft.com/office/powerpoint/2010/main" val="3129893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2C17B50-E0BF-421E-3993-CAEFDF64C49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9F77DF0-C951-0DC3-DE28-5AF07ABE233B}"/>
              </a:ext>
            </a:extLst>
          </p:cNvPr>
          <p:cNvSpPr txBox="1"/>
          <p:nvPr/>
        </p:nvSpPr>
        <p:spPr>
          <a:xfrm>
            <a:off x="677228" y="1486596"/>
            <a:ext cx="5779221" cy="4801314"/>
          </a:xfrm>
          <a:prstGeom prst="rect">
            <a:avLst/>
          </a:prstGeom>
          <a:noFill/>
        </p:spPr>
        <p:txBody>
          <a:bodyPr wrap="square" rtlCol="0">
            <a:spAutoFit/>
          </a:bodyPr>
          <a:lstStyle/>
          <a:p>
            <a:r>
              <a:rPr lang="es-MX" dirty="0">
                <a:solidFill>
                  <a:schemeClr val="bg1"/>
                </a:solidFill>
                <a:latin typeface="Abadi" panose="020F0502020204030204" pitchFamily="34" charset="0"/>
              </a:rPr>
              <a:t>Además, pueden ser compartidas fácilmente, de manera que cualquiera dentro de la organización pueda acceder a ellas para empezar a usarlas al instante.</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Desde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Apps se puede crear tres tipos diferentes de aplicaciones:</a:t>
            </a:r>
          </a:p>
          <a:p>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err="1">
                <a:solidFill>
                  <a:schemeClr val="bg1"/>
                </a:solidFill>
                <a:latin typeface="Abadi" panose="020F0502020204030204" pitchFamily="34" charset="0"/>
              </a:rPr>
              <a:t>Model-Driven</a:t>
            </a:r>
            <a:r>
              <a:rPr lang="es-MX" dirty="0">
                <a:solidFill>
                  <a:schemeClr val="bg1"/>
                </a:solidFill>
                <a:latin typeface="Abadi" panose="020F0502020204030204" pitchFamily="34" charset="0"/>
              </a:rPr>
              <a:t>: El diseño se centra en añadir gráficos, formularios, vistas y paneles a las aplicaciones.</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err="1">
                <a:solidFill>
                  <a:schemeClr val="bg1"/>
                </a:solidFill>
                <a:latin typeface="Abadi" panose="020F0502020204030204" pitchFamily="34" charset="0"/>
              </a:rPr>
              <a:t>Canvas</a:t>
            </a:r>
            <a:r>
              <a:rPr lang="es-MX" dirty="0">
                <a:solidFill>
                  <a:schemeClr val="bg1"/>
                </a:solidFill>
                <a:latin typeface="Abadi" panose="020F0502020204030204" pitchFamily="34" charset="0"/>
              </a:rPr>
              <a:t>: El diseñador tiene control total sobre el diseño de la aplicación. Ofrece más libertad y flexibilidad a la hora de crear la aplicación.</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Portal: Permite crear sitios web responsive y que pueden ser compartidos con usuarios externos a la organización para su interacción con los datos.</a:t>
            </a:r>
          </a:p>
        </p:txBody>
      </p:sp>
      <p:sp>
        <p:nvSpPr>
          <p:cNvPr id="5" name="CuadroTexto 4">
            <a:extLst>
              <a:ext uri="{FF2B5EF4-FFF2-40B4-BE49-F238E27FC236}">
                <a16:creationId xmlns:a16="http://schemas.microsoft.com/office/drawing/2014/main" id="{15B689F9-81BF-50D9-1986-A0E4FEE1FD10}"/>
              </a:ext>
            </a:extLst>
          </p:cNvPr>
          <p:cNvSpPr txBox="1"/>
          <p:nvPr/>
        </p:nvSpPr>
        <p:spPr>
          <a:xfrm>
            <a:off x="2985331" y="482960"/>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Apps</a:t>
            </a:r>
            <a:endParaRPr lang="es-GT" sz="4400" dirty="0">
              <a:solidFill>
                <a:schemeClr val="bg1"/>
              </a:solidFill>
              <a:latin typeface="Abadi" panose="020B0604020104020204" pitchFamily="34" charset="0"/>
            </a:endParaRPr>
          </a:p>
        </p:txBody>
      </p:sp>
      <p:pic>
        <p:nvPicPr>
          <p:cNvPr id="9220" name="Picture 4" descr="What are Power Apps? A detailed introduction to Microsoft Power Apps">
            <a:extLst>
              <a:ext uri="{FF2B5EF4-FFF2-40B4-BE49-F238E27FC236}">
                <a16:creationId xmlns:a16="http://schemas.microsoft.com/office/drawing/2014/main" id="{07FA9A63-11CB-AAD3-3D40-6AA2EC65F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629" y="2161592"/>
            <a:ext cx="4562669" cy="253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324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2886270" y="2056150"/>
            <a:ext cx="6419460" cy="1754326"/>
          </a:xfrm>
          <a:prstGeom prst="rect">
            <a:avLst/>
          </a:prstGeom>
          <a:noFill/>
        </p:spPr>
        <p:txBody>
          <a:bodyPr wrap="square" rtlCol="0">
            <a:spAutoFit/>
          </a:bodyPr>
          <a:lstStyle/>
          <a:p>
            <a:r>
              <a:rPr lang="es-MX" dirty="0">
                <a:solidFill>
                  <a:schemeClr val="bg1"/>
                </a:solidFill>
                <a:latin typeface="Abadi" panose="020F0502020204030204" pitchFamily="34" charset="0"/>
              </a:rPr>
              <a:t>Microsoft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Automate</a:t>
            </a:r>
            <a:r>
              <a:rPr lang="es-MX" dirty="0">
                <a:solidFill>
                  <a:schemeClr val="bg1"/>
                </a:solidFill>
                <a:latin typeface="Abadi" panose="020F0502020204030204" pitchFamily="34" charset="0"/>
              </a:rPr>
              <a:t> permite automatizar procesos y tareas de una forma sencilla a través de flujos de trabajo. Utilizando una interfaz simple e intuitiva se pueden crear tareas y comprobaciones fácilmente. Además, tiene una integración total con los servicios de Microsoft, así como con servicios que no son de Microsoft.</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478879"/>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Automate</a:t>
            </a:r>
            <a:endParaRPr lang="es-GT" sz="4400" dirty="0">
              <a:solidFill>
                <a:schemeClr val="bg1"/>
              </a:solidFill>
              <a:latin typeface="Abadi" panose="020B0604020104020204" pitchFamily="34" charset="0"/>
            </a:endParaRPr>
          </a:p>
        </p:txBody>
      </p:sp>
      <p:pic>
        <p:nvPicPr>
          <p:cNvPr id="6" name="Imagen 5">
            <a:extLst>
              <a:ext uri="{FF2B5EF4-FFF2-40B4-BE49-F238E27FC236}">
                <a16:creationId xmlns:a16="http://schemas.microsoft.com/office/drawing/2014/main" id="{F0A40DF3-A0BD-E5BD-6D04-14DAD5E69E7C}"/>
              </a:ext>
            </a:extLst>
          </p:cNvPr>
          <p:cNvPicPr>
            <a:picLocks noChangeAspect="1"/>
          </p:cNvPicPr>
          <p:nvPr/>
        </p:nvPicPr>
        <p:blipFill>
          <a:blip r:embed="rId2"/>
          <a:stretch>
            <a:fillRect/>
          </a:stretch>
        </p:blipFill>
        <p:spPr>
          <a:xfrm>
            <a:off x="2356373" y="4618306"/>
            <a:ext cx="7648575" cy="1428750"/>
          </a:xfrm>
          <a:prstGeom prst="rect">
            <a:avLst/>
          </a:prstGeom>
        </p:spPr>
      </p:pic>
    </p:spTree>
    <p:extLst>
      <p:ext uri="{BB962C8B-B14F-4D97-AF65-F5344CB8AC3E}">
        <p14:creationId xmlns:p14="http://schemas.microsoft.com/office/powerpoint/2010/main" val="22228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pic>
        <p:nvPicPr>
          <p:cNvPr id="4" name="Imagen 3">
            <a:extLst>
              <a:ext uri="{FF2B5EF4-FFF2-40B4-BE49-F238E27FC236}">
                <a16:creationId xmlns:a16="http://schemas.microsoft.com/office/drawing/2014/main" id="{ADA04C7C-FE8B-4C2F-BF2E-CBD501A02DFD}"/>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09610" y="0"/>
            <a:ext cx="10972780" cy="6857988"/>
          </a:xfrm>
          <a:prstGeom prst="rect">
            <a:avLst/>
          </a:prstGeom>
        </p:spPr>
      </p:pic>
      <p:sp>
        <p:nvSpPr>
          <p:cNvPr id="11" name="Rectángulo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GT" dirty="0"/>
          </a:p>
        </p:txBody>
      </p:sp>
      <p:sp>
        <p:nvSpPr>
          <p:cNvPr id="2" name="Título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a:solidFill>
            <a:schemeClr val="bg1"/>
          </a:solidFill>
        </p:spPr>
        <p:txBody>
          <a:bodyPr rtlCol="0">
            <a:normAutofit/>
          </a:bodyPr>
          <a:lstStyle>
            <a:defPPr>
              <a:defRPr lang="es-ES"/>
            </a:defPPr>
          </a:lstStyle>
          <a:p>
            <a:pPr rtl="0"/>
            <a:r>
              <a:rPr lang="es-ES" dirty="0"/>
              <a:t>LAB. SEMINARIO DE SISTEMAS 1</a:t>
            </a:r>
          </a:p>
        </p:txBody>
      </p:sp>
      <p:sp>
        <p:nvSpPr>
          <p:cNvPr id="3" name="Subtítulo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a:solidFill>
            <a:schemeClr val="bg1"/>
          </a:solidFill>
        </p:spPr>
        <p:txBody>
          <a:bodyPr rtlCol="0">
            <a:normAutofit/>
          </a:bodyPr>
          <a:lstStyle>
            <a:defPPr>
              <a:defRPr lang="es-ES"/>
            </a:defPPr>
          </a:lstStyle>
          <a:p>
            <a:pPr rtl="0">
              <a:spcAft>
                <a:spcPts val="600"/>
              </a:spcAft>
            </a:pPr>
            <a:r>
              <a:rPr lang="es-ES" sz="2400" dirty="0">
                <a:solidFill>
                  <a:schemeClr val="tx2">
                    <a:lumMod val="90000"/>
                  </a:schemeClr>
                </a:solidFill>
              </a:rPr>
              <a:t>Laboratorio #9</a:t>
            </a:r>
          </a:p>
        </p:txBody>
      </p:sp>
      <p:sp>
        <p:nvSpPr>
          <p:cNvPr id="13" name="Rectángulo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GT" dirty="0"/>
          </a:p>
        </p:txBody>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2C17B50-E0BF-421E-3993-CAEFDF64C49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9F77DF0-C951-0DC3-DE28-5AF07ABE233B}"/>
              </a:ext>
            </a:extLst>
          </p:cNvPr>
          <p:cNvSpPr txBox="1"/>
          <p:nvPr/>
        </p:nvSpPr>
        <p:spPr>
          <a:xfrm>
            <a:off x="450725" y="1242467"/>
            <a:ext cx="7367814" cy="5355312"/>
          </a:xfrm>
          <a:prstGeom prst="rect">
            <a:avLst/>
          </a:prstGeom>
          <a:noFill/>
        </p:spPr>
        <p:txBody>
          <a:bodyPr wrap="square" rtlCol="0">
            <a:spAutoFit/>
          </a:bodyPr>
          <a:lstStyle/>
          <a:p>
            <a:r>
              <a:rPr lang="es-MX" dirty="0">
                <a:solidFill>
                  <a:schemeClr val="bg1"/>
                </a:solidFill>
                <a:latin typeface="Abadi" panose="020F0502020204030204" pitchFamily="34" charset="0"/>
              </a:rPr>
              <a:t>En total ofrece cerca de 300 conectores.</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Se puede crear cuatro tipos de flujos basados en el desencadenante:</a:t>
            </a:r>
          </a:p>
          <a:p>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Automatizado: Se ejecuta automáticamente al desencadenarse el evento designado para ello. Puede ser, por ejemplo, un email nuevo, un tweet o la modificación de un elemento en una lista de SharePoint.</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Instantáneo: Se ejecutan manualmente, por ejemplo, a través de un botón desde la aplicación de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Automate</a:t>
            </a:r>
            <a:r>
              <a:rPr lang="es-MX" dirty="0">
                <a:solidFill>
                  <a:schemeClr val="bg1"/>
                </a:solidFill>
                <a:latin typeface="Abadi" panose="020F0502020204030204" pitchFamily="34" charset="0"/>
              </a:rPr>
              <a:t>. Sirve para ejecutar fácilmente tareas repetitivas.</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Programado: Permite crear flujos que se ejecutan en una fecha en concreto, después de un tiempo prefijado o repetidos en el tiempo.</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Proceso Empresarial: Permite crear flujos más complejos que, basados en reglas y procesos definidos por la organización, guían a los usuarios a lo largo de su trabajo para obtener los resultados deseados.</a:t>
            </a:r>
          </a:p>
        </p:txBody>
      </p:sp>
      <p:sp>
        <p:nvSpPr>
          <p:cNvPr id="5" name="CuadroTexto 4">
            <a:extLst>
              <a:ext uri="{FF2B5EF4-FFF2-40B4-BE49-F238E27FC236}">
                <a16:creationId xmlns:a16="http://schemas.microsoft.com/office/drawing/2014/main" id="{15B689F9-81BF-50D9-1986-A0E4FEE1FD10}"/>
              </a:ext>
            </a:extLst>
          </p:cNvPr>
          <p:cNvSpPr txBox="1"/>
          <p:nvPr/>
        </p:nvSpPr>
        <p:spPr>
          <a:xfrm>
            <a:off x="2985331" y="390682"/>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Automate</a:t>
            </a:r>
            <a:endParaRPr lang="es-GT" sz="4400" dirty="0">
              <a:solidFill>
                <a:schemeClr val="bg1"/>
              </a:solidFill>
              <a:latin typeface="Abadi" panose="020B0604020104020204" pitchFamily="34" charset="0"/>
            </a:endParaRPr>
          </a:p>
        </p:txBody>
      </p:sp>
      <p:pic>
        <p:nvPicPr>
          <p:cNvPr id="10242" name="Picture 2" descr="Power Automate - Apps en Google Play">
            <a:extLst>
              <a:ext uri="{FF2B5EF4-FFF2-40B4-BE49-F238E27FC236}">
                <a16:creationId xmlns:a16="http://schemas.microsoft.com/office/drawing/2014/main" id="{1D6F4FBE-A81E-5115-2CC3-DC5D374E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3892" y="1894935"/>
            <a:ext cx="3068130" cy="306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70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472981" y="1763485"/>
            <a:ext cx="3455208" cy="4247317"/>
          </a:xfrm>
          <a:prstGeom prst="rect">
            <a:avLst/>
          </a:prstGeom>
          <a:noFill/>
        </p:spPr>
        <p:txBody>
          <a:bodyPr wrap="square" rtlCol="0">
            <a:spAutoFit/>
          </a:bodyPr>
          <a:lstStyle/>
          <a:p>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es una herramienta que permite conectar a distintos orígenes de datos para analizar y transformar los datos en información coherente, interactiva y visualmente atractiva para ayudar al usuario en la toma de decisiones, detectar tendencias o compartir información con otros usuarios. No importa donde estén los datos, una hoja de Excel, una lista de SharePoint, una base de datos local, etc.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permite conectarse fácilmente a ellos.</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478879"/>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BI</a:t>
            </a:r>
            <a:endParaRPr lang="es-GT" sz="4400" dirty="0">
              <a:solidFill>
                <a:schemeClr val="bg1"/>
              </a:solidFill>
              <a:latin typeface="Abadi" panose="020B0604020104020204" pitchFamily="34" charset="0"/>
            </a:endParaRPr>
          </a:p>
        </p:txBody>
      </p:sp>
      <p:pic>
        <p:nvPicPr>
          <p:cNvPr id="3" name="Imagen 2">
            <a:extLst>
              <a:ext uri="{FF2B5EF4-FFF2-40B4-BE49-F238E27FC236}">
                <a16:creationId xmlns:a16="http://schemas.microsoft.com/office/drawing/2014/main" id="{3D06C76E-BE72-A15B-E14E-C34B5CC65490}"/>
              </a:ext>
            </a:extLst>
          </p:cNvPr>
          <p:cNvPicPr>
            <a:picLocks noChangeAspect="1"/>
          </p:cNvPicPr>
          <p:nvPr/>
        </p:nvPicPr>
        <p:blipFill>
          <a:blip r:embed="rId2"/>
          <a:stretch>
            <a:fillRect/>
          </a:stretch>
        </p:blipFill>
        <p:spPr>
          <a:xfrm>
            <a:off x="4635202" y="2138362"/>
            <a:ext cx="7419975" cy="2581275"/>
          </a:xfrm>
          <a:prstGeom prst="rect">
            <a:avLst/>
          </a:prstGeom>
        </p:spPr>
      </p:pic>
    </p:spTree>
    <p:extLst>
      <p:ext uri="{BB962C8B-B14F-4D97-AF65-F5344CB8AC3E}">
        <p14:creationId xmlns:p14="http://schemas.microsoft.com/office/powerpoint/2010/main" val="3107214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2C17B50-E0BF-421E-3993-CAEFDF64C49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9F77DF0-C951-0DC3-DE28-5AF07ABE233B}"/>
              </a:ext>
            </a:extLst>
          </p:cNvPr>
          <p:cNvSpPr txBox="1"/>
          <p:nvPr/>
        </p:nvSpPr>
        <p:spPr>
          <a:xfrm>
            <a:off x="884156" y="1894933"/>
            <a:ext cx="5211844" cy="3693319"/>
          </a:xfrm>
          <a:prstGeom prst="rect">
            <a:avLst/>
          </a:prstGeom>
          <a:noFill/>
        </p:spPr>
        <p:txBody>
          <a:bodyPr wrap="square" rtlCol="0">
            <a:spAutoFit/>
          </a:bodyPr>
          <a:lstStyle/>
          <a:p>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consta de las siguientes herramientas:</a:t>
            </a:r>
          </a:p>
          <a:p>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Desktop: Aplicación de escritorio gratuita para la modelación de datos y creación de informes.</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a:solidFill>
                  <a:schemeClr val="bg1"/>
                </a:solidFill>
                <a:latin typeface="Abadi" panose="020F0502020204030204" pitchFamily="34" charset="0"/>
              </a:rPr>
              <a:t>Servicio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Es un servicio basado en la nube (SaaS) que ofrece una funcionalidad algo más limitada que la aplicación de escritorio.</a:t>
            </a:r>
          </a:p>
          <a:p>
            <a:pPr marL="285750" indent="-285750">
              <a:buFont typeface="Arial" panose="020B0604020202020204" pitchFamily="34" charset="0"/>
              <a:buChar char="•"/>
            </a:pPr>
            <a:endParaRPr lang="es-MX" dirty="0">
              <a:solidFill>
                <a:schemeClr val="bg1"/>
              </a:solidFill>
              <a:latin typeface="Abadi" panose="020F0502020204030204" pitchFamily="34" charset="0"/>
            </a:endParaRPr>
          </a:p>
          <a:p>
            <a:pPr marL="285750" indent="-285750">
              <a:buFont typeface="Arial" panose="020B0604020202020204" pitchFamily="34" charset="0"/>
              <a:buChar char="•"/>
            </a:pP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BI Mobile: Aplicación móvil para acceder a los datos y visualizar los informes. Disponible para iOS, Android y Windows.</a:t>
            </a:r>
          </a:p>
        </p:txBody>
      </p:sp>
      <p:sp>
        <p:nvSpPr>
          <p:cNvPr id="5" name="CuadroTexto 4">
            <a:extLst>
              <a:ext uri="{FF2B5EF4-FFF2-40B4-BE49-F238E27FC236}">
                <a16:creationId xmlns:a16="http://schemas.microsoft.com/office/drawing/2014/main" id="{15B689F9-81BF-50D9-1986-A0E4FEE1FD10}"/>
              </a:ext>
            </a:extLst>
          </p:cNvPr>
          <p:cNvSpPr txBox="1"/>
          <p:nvPr/>
        </p:nvSpPr>
        <p:spPr>
          <a:xfrm>
            <a:off x="2985331" y="473026"/>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BI</a:t>
            </a:r>
            <a:endParaRPr lang="es-GT" sz="4400" dirty="0">
              <a:solidFill>
                <a:schemeClr val="bg1"/>
              </a:solidFill>
              <a:latin typeface="Abadi" panose="020B0604020104020204" pitchFamily="34" charset="0"/>
            </a:endParaRPr>
          </a:p>
        </p:txBody>
      </p:sp>
      <p:pic>
        <p:nvPicPr>
          <p:cNvPr id="11266" name="Picture 2" descr="Microsoft Power BI | UC3M">
            <a:extLst>
              <a:ext uri="{FF2B5EF4-FFF2-40B4-BE49-F238E27FC236}">
                <a16:creationId xmlns:a16="http://schemas.microsoft.com/office/drawing/2014/main" id="{4A9F0CD4-BFC2-7C85-7A88-7D974B1D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008" y="1570914"/>
            <a:ext cx="4341359" cy="434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4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548482" y="2468160"/>
            <a:ext cx="6103988" cy="2862322"/>
          </a:xfrm>
          <a:prstGeom prst="rect">
            <a:avLst/>
          </a:prstGeom>
          <a:noFill/>
        </p:spPr>
        <p:txBody>
          <a:bodyPr wrap="square" rtlCol="0">
            <a:spAutoFit/>
          </a:bodyPr>
          <a:lstStyle/>
          <a:p>
            <a:r>
              <a:rPr lang="es-MX" dirty="0">
                <a:solidFill>
                  <a:schemeClr val="bg1"/>
                </a:solidFill>
                <a:latin typeface="Abadi" panose="020F0502020204030204" pitchFamily="34" charset="0"/>
              </a:rPr>
              <a:t>Microsoft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Virtual </a:t>
            </a:r>
            <a:r>
              <a:rPr lang="es-MX" dirty="0" err="1">
                <a:solidFill>
                  <a:schemeClr val="bg1"/>
                </a:solidFill>
                <a:latin typeface="Abadi" panose="020F0502020204030204" pitchFamily="34" charset="0"/>
              </a:rPr>
              <a:t>Agents</a:t>
            </a:r>
            <a:r>
              <a:rPr lang="es-MX" dirty="0">
                <a:solidFill>
                  <a:schemeClr val="bg1"/>
                </a:solidFill>
                <a:latin typeface="Abadi" panose="020F0502020204030204" pitchFamily="34" charset="0"/>
              </a:rPr>
              <a:t>. Este servicio permite crear agentes conversacionales de una forma fácil y rápida sin necesidad de escribir líneas de código a través de una interfaz gráfica muy sencilla. Se apoya en Azure y Bot Framework y además se integra con Microsoft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Automate</a:t>
            </a:r>
            <a:r>
              <a:rPr lang="es-MX" dirty="0">
                <a:solidFill>
                  <a:schemeClr val="bg1"/>
                </a:solidFill>
                <a:latin typeface="Abadi" panose="020F0502020204030204" pitchFamily="34" charset="0"/>
              </a:rPr>
              <a:t> para permitir al usuario ejecutar acciones basadas en la información que el </a:t>
            </a:r>
            <a:r>
              <a:rPr lang="es-MX" dirty="0" err="1">
                <a:solidFill>
                  <a:schemeClr val="bg1"/>
                </a:solidFill>
                <a:latin typeface="Abadi" panose="020F0502020204030204" pitchFamily="34" charset="0"/>
              </a:rPr>
              <a:t>chatbot</a:t>
            </a:r>
            <a:r>
              <a:rPr lang="es-MX" dirty="0">
                <a:solidFill>
                  <a:schemeClr val="bg1"/>
                </a:solidFill>
                <a:latin typeface="Abadi" panose="020F0502020204030204" pitchFamily="34" charset="0"/>
              </a:rPr>
              <a:t> recopila.</a:t>
            </a:r>
          </a:p>
          <a:p>
            <a:endParaRPr lang="es-MX" dirty="0">
              <a:solidFill>
                <a:schemeClr val="bg1"/>
              </a:solidFill>
              <a:latin typeface="Abadi" panose="020F0502020204030204" pitchFamily="34" charset="0"/>
            </a:endParaRPr>
          </a:p>
          <a:p>
            <a:r>
              <a:rPr lang="es-MX" dirty="0">
                <a:solidFill>
                  <a:schemeClr val="bg1"/>
                </a:solidFill>
                <a:latin typeface="Abadi" panose="020F0502020204030204" pitchFamily="34" charset="0"/>
              </a:rPr>
              <a:t>Al formar parte de </a:t>
            </a:r>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Platform</a:t>
            </a:r>
            <a:r>
              <a:rPr lang="es-MX" dirty="0">
                <a:solidFill>
                  <a:schemeClr val="bg1"/>
                </a:solidFill>
                <a:latin typeface="Abadi" panose="020F0502020204030204" pitchFamily="34" charset="0"/>
              </a:rPr>
              <a:t>, tiene acceso a los cientos de conectores que este proporciona.</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316935"/>
            <a:ext cx="6221338" cy="1446550"/>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Microsoft Power Virtual Agents</a:t>
            </a:r>
            <a:endParaRPr lang="es-GT" sz="4400" dirty="0">
              <a:solidFill>
                <a:schemeClr val="bg1"/>
              </a:solidFill>
              <a:latin typeface="Abadi" panose="020B0604020104020204" pitchFamily="34" charset="0"/>
            </a:endParaRPr>
          </a:p>
        </p:txBody>
      </p:sp>
      <p:pic>
        <p:nvPicPr>
          <p:cNvPr id="12290" name="Picture 2" descr="Microsoft Power Platform (What you need to know). | by AMOLE OLUWAFERANMI |  Medium">
            <a:extLst>
              <a:ext uri="{FF2B5EF4-FFF2-40B4-BE49-F238E27FC236}">
                <a16:creationId xmlns:a16="http://schemas.microsoft.com/office/drawing/2014/main" id="{5DB02C5A-3CB5-3B92-499B-7FD03A244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792" y="2566857"/>
            <a:ext cx="35147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467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973122" y="2370905"/>
            <a:ext cx="9865453" cy="1754326"/>
          </a:xfrm>
          <a:prstGeom prst="rect">
            <a:avLst/>
          </a:prstGeom>
          <a:noFill/>
        </p:spPr>
        <p:txBody>
          <a:bodyPr wrap="square" rtlCol="0">
            <a:spAutoFit/>
          </a:bodyPr>
          <a:lstStyle/>
          <a:p>
            <a:r>
              <a:rPr lang="es-MX" dirty="0" err="1">
                <a:solidFill>
                  <a:schemeClr val="bg1"/>
                </a:solidFill>
                <a:latin typeface="Abadi" panose="020F0502020204030204" pitchFamily="34" charset="0"/>
              </a:rPr>
              <a:t>Power</a:t>
            </a:r>
            <a:r>
              <a:rPr lang="es-MX" dirty="0">
                <a:solidFill>
                  <a:schemeClr val="bg1"/>
                </a:solidFill>
                <a:latin typeface="Abadi" panose="020F0502020204030204" pitchFamily="34" charset="0"/>
              </a:rPr>
              <a:t> </a:t>
            </a:r>
            <a:r>
              <a:rPr lang="es-MX" dirty="0" err="1">
                <a:solidFill>
                  <a:schemeClr val="bg1"/>
                </a:solidFill>
                <a:latin typeface="Abadi" panose="020F0502020204030204" pitchFamily="34" charset="0"/>
              </a:rPr>
              <a:t>Platform</a:t>
            </a:r>
            <a:r>
              <a:rPr lang="es-MX" dirty="0">
                <a:solidFill>
                  <a:schemeClr val="bg1"/>
                </a:solidFill>
                <a:latin typeface="Abadi" panose="020F0502020204030204" pitchFamily="34" charset="0"/>
              </a:rPr>
              <a:t> pone a disposición cuatro herramientas que por separado son muy buenas en su categoría pero que combinadas dan lugar a un entorno muy potente que permite crear aplicaciones muy completas y basadas en las necesidades del negocio. Además, proporciona una interfaz muy intuitiva y fácil de usar, y lo más importante es que no es necesario tener unos conocimientos técnicos previos para empezar a trabajar. Todo ello aporta rapidez y agilidad, lo que se traduce en un ahorro de tiempo a la hora de desarrollar aplicaciones.</a:t>
            </a:r>
          </a:p>
        </p:txBody>
      </p:sp>
      <p:sp>
        <p:nvSpPr>
          <p:cNvPr id="5" name="CuadroTexto 4">
            <a:extLst>
              <a:ext uri="{FF2B5EF4-FFF2-40B4-BE49-F238E27FC236}">
                <a16:creationId xmlns:a16="http://schemas.microsoft.com/office/drawing/2014/main" id="{55EC2A3A-0932-FCC6-A64C-F8F9954CC60D}"/>
              </a:ext>
            </a:extLst>
          </p:cNvPr>
          <p:cNvSpPr txBox="1"/>
          <p:nvPr/>
        </p:nvSpPr>
        <p:spPr>
          <a:xfrm>
            <a:off x="2619011" y="1021254"/>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Power Platform</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814214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3422708" y="2046914"/>
            <a:ext cx="5041784" cy="2308324"/>
          </a:xfrm>
          <a:prstGeom prst="rect">
            <a:avLst/>
          </a:prstGeom>
          <a:noFill/>
        </p:spPr>
        <p:txBody>
          <a:bodyPr wrap="square" rtlCol="0">
            <a:spAutoFit/>
          </a:bodyPr>
          <a:lstStyle/>
          <a:p>
            <a:r>
              <a:rPr lang="en-US" sz="7200" dirty="0" err="1"/>
              <a:t>Dudas</a:t>
            </a:r>
            <a:r>
              <a:rPr lang="en-US" sz="7200" dirty="0"/>
              <a:t> o </a:t>
            </a:r>
            <a:r>
              <a:rPr lang="en-US" sz="7200" dirty="0" err="1"/>
              <a:t>comentarios</a:t>
            </a:r>
            <a:endParaRPr lang="es-GT" sz="7200" dirty="0"/>
          </a:p>
        </p:txBody>
      </p:sp>
    </p:spTree>
    <p:extLst>
      <p:ext uri="{BB962C8B-B14F-4D97-AF65-F5344CB8AC3E}">
        <p14:creationId xmlns:p14="http://schemas.microsoft.com/office/powerpoint/2010/main" val="211477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4213370" y="885039"/>
            <a:ext cx="3765259" cy="1200329"/>
          </a:xfrm>
          <a:prstGeom prst="rect">
            <a:avLst/>
          </a:prstGeom>
          <a:noFill/>
        </p:spPr>
        <p:txBody>
          <a:bodyPr wrap="square" rtlCol="0">
            <a:spAutoFit/>
          </a:bodyPr>
          <a:lstStyle/>
          <a:p>
            <a:r>
              <a:rPr lang="en-US" sz="7200" dirty="0" err="1"/>
              <a:t>Corto</a:t>
            </a:r>
            <a:r>
              <a:rPr lang="en-US" sz="7200" dirty="0"/>
              <a:t> #2</a:t>
            </a:r>
            <a:endParaRPr lang="es-GT" sz="7200" dirty="0"/>
          </a:p>
        </p:txBody>
      </p:sp>
      <p:sp>
        <p:nvSpPr>
          <p:cNvPr id="4" name="CuadroTexto 3">
            <a:extLst>
              <a:ext uri="{FF2B5EF4-FFF2-40B4-BE49-F238E27FC236}">
                <a16:creationId xmlns:a16="http://schemas.microsoft.com/office/drawing/2014/main" id="{CF925D54-52C6-D70E-019E-9259B223A674}"/>
              </a:ext>
            </a:extLst>
          </p:cNvPr>
          <p:cNvSpPr txBox="1"/>
          <p:nvPr/>
        </p:nvSpPr>
        <p:spPr>
          <a:xfrm>
            <a:off x="3994557" y="2558642"/>
            <a:ext cx="4202884" cy="2246769"/>
          </a:xfrm>
          <a:prstGeom prst="rect">
            <a:avLst/>
          </a:prstGeom>
          <a:noFill/>
        </p:spPr>
        <p:txBody>
          <a:bodyPr wrap="square" rtlCol="0">
            <a:spAutoFit/>
          </a:bodyPr>
          <a:lstStyle/>
          <a:p>
            <a:pPr marL="457200" indent="-457200">
              <a:buFont typeface="Arial" panose="020B0604020202020204" pitchFamily="34" charset="0"/>
              <a:buChar char="•"/>
            </a:pPr>
            <a:r>
              <a:rPr lang="en-US" sz="2000" dirty="0" err="1">
                <a:latin typeface="Abadi" panose="020B0604020104020204" pitchFamily="34" charset="0"/>
              </a:rPr>
              <a:t>Contendio</a:t>
            </a:r>
            <a:r>
              <a:rPr lang="en-US" sz="2000" dirty="0">
                <a:latin typeface="Abadi" panose="020B0604020104020204" pitchFamily="34" charset="0"/>
              </a:rPr>
              <a:t> del </a:t>
            </a:r>
            <a:r>
              <a:rPr lang="en-US" sz="2000" dirty="0" err="1">
                <a:latin typeface="Abadi" panose="020B0604020104020204" pitchFamily="34" charset="0"/>
              </a:rPr>
              <a:t>Corto</a:t>
            </a:r>
            <a:r>
              <a:rPr lang="en-US" sz="2000" dirty="0">
                <a:latin typeface="Abadi" panose="020B0604020104020204" pitchFamily="34" charset="0"/>
              </a:rPr>
              <a:t>:</a:t>
            </a:r>
          </a:p>
          <a:p>
            <a:pPr marL="914400" lvl="1" indent="-457200">
              <a:buFont typeface="Arial" panose="020B0604020202020204" pitchFamily="34" charset="0"/>
              <a:buChar char="•"/>
            </a:pPr>
            <a:r>
              <a:rPr lang="en-US" sz="2000" dirty="0" err="1">
                <a:latin typeface="Abadi" panose="020B0604020104020204" pitchFamily="34" charset="0"/>
              </a:rPr>
              <a:t>Clase</a:t>
            </a:r>
            <a:r>
              <a:rPr lang="en-US" sz="2000" dirty="0">
                <a:latin typeface="Abadi" panose="020B0604020104020204" pitchFamily="34" charset="0"/>
              </a:rPr>
              <a:t> 5</a:t>
            </a:r>
          </a:p>
          <a:p>
            <a:pPr marL="914400" lvl="1" indent="-457200">
              <a:buFont typeface="Arial" panose="020B0604020202020204" pitchFamily="34" charset="0"/>
              <a:buChar char="•"/>
            </a:pPr>
            <a:r>
              <a:rPr lang="en-US" sz="2000" dirty="0" err="1">
                <a:latin typeface="Abadi" panose="020B0604020104020204" pitchFamily="34" charset="0"/>
              </a:rPr>
              <a:t>Clase</a:t>
            </a:r>
            <a:r>
              <a:rPr lang="en-US" sz="2000" dirty="0">
                <a:latin typeface="Abadi" panose="020B0604020104020204" pitchFamily="34" charset="0"/>
              </a:rPr>
              <a:t> 6</a:t>
            </a:r>
          </a:p>
          <a:p>
            <a:pPr marL="914400" lvl="1" indent="-457200">
              <a:buFont typeface="Arial" panose="020B0604020202020204" pitchFamily="34" charset="0"/>
              <a:buChar char="•"/>
            </a:pPr>
            <a:r>
              <a:rPr lang="en-US" sz="2000" dirty="0" err="1">
                <a:latin typeface="Abadi" panose="020B0604020104020204" pitchFamily="34" charset="0"/>
              </a:rPr>
              <a:t>Clase</a:t>
            </a:r>
            <a:r>
              <a:rPr lang="en-US" sz="2000" dirty="0">
                <a:latin typeface="Abadi" panose="020B0604020104020204" pitchFamily="34" charset="0"/>
              </a:rPr>
              <a:t> 7</a:t>
            </a:r>
          </a:p>
          <a:p>
            <a:pPr marL="914400" lvl="1" indent="-457200">
              <a:buFont typeface="Arial" panose="020B0604020202020204" pitchFamily="34" charset="0"/>
              <a:buChar char="•"/>
            </a:pPr>
            <a:endParaRPr lang="es-GT" sz="2000" dirty="0">
              <a:latin typeface="Abadi" panose="020B0604020104020204" pitchFamily="34" charset="0"/>
            </a:endParaRPr>
          </a:p>
          <a:p>
            <a:pPr lvl="1"/>
            <a:r>
              <a:rPr lang="es-GT" sz="2000" dirty="0">
                <a:latin typeface="Abadi" panose="020B0604020104020204" pitchFamily="34" charset="0"/>
              </a:rPr>
              <a:t>Sábado 21/09 </a:t>
            </a:r>
          </a:p>
          <a:p>
            <a:pPr lvl="1"/>
            <a:r>
              <a:rPr lang="es-GT" sz="2000" dirty="0">
                <a:latin typeface="Abadi" panose="020B0604020104020204" pitchFamily="34" charset="0"/>
              </a:rPr>
              <a:t>Hora: 10:00 PM a 11:59 PM</a:t>
            </a:r>
          </a:p>
        </p:txBody>
      </p:sp>
    </p:spTree>
    <p:extLst>
      <p:ext uri="{BB962C8B-B14F-4D97-AF65-F5344CB8AC3E}">
        <p14:creationId xmlns:p14="http://schemas.microsoft.com/office/powerpoint/2010/main" val="29162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2CB37A56-DC5C-75CF-8957-8ACFDD766F86}"/>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8951CCE3-63C8-8772-80B7-57A5E5106730}"/>
              </a:ext>
            </a:extLst>
          </p:cNvPr>
          <p:cNvSpPr txBox="1"/>
          <p:nvPr/>
        </p:nvSpPr>
        <p:spPr>
          <a:xfrm>
            <a:off x="3281364" y="2705725"/>
            <a:ext cx="5629271"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Corto</a:t>
            </a:r>
            <a:r>
              <a:rPr lang="en-US" sz="4400" dirty="0">
                <a:solidFill>
                  <a:schemeClr val="bg1"/>
                </a:solidFill>
                <a:latin typeface="Abadi" panose="020B0604020104020204" pitchFamily="34" charset="0"/>
              </a:rPr>
              <a:t> #3</a:t>
            </a:r>
            <a:endParaRPr lang="es-GT" sz="4400" dirty="0">
              <a:solidFill>
                <a:schemeClr val="bg1"/>
              </a:solidFill>
              <a:latin typeface="Abadi" panose="020B0604020104020204" pitchFamily="34" charset="0"/>
            </a:endParaRPr>
          </a:p>
        </p:txBody>
      </p:sp>
      <p:pic>
        <p:nvPicPr>
          <p:cNvPr id="6" name="Picture 5">
            <a:extLst>
              <a:ext uri="{FF2B5EF4-FFF2-40B4-BE49-F238E27FC236}">
                <a16:creationId xmlns:a16="http://schemas.microsoft.com/office/drawing/2014/main" id="{CE605248-65E8-405B-4949-720136DEDF1A}"/>
              </a:ext>
            </a:extLst>
          </p:cNvPr>
          <p:cNvPicPr>
            <a:picLocks noChangeAspect="1"/>
          </p:cNvPicPr>
          <p:nvPr/>
        </p:nvPicPr>
        <p:blipFill>
          <a:blip r:embed="rId2"/>
          <a:stretch>
            <a:fillRect/>
          </a:stretch>
        </p:blipFill>
        <p:spPr>
          <a:xfrm>
            <a:off x="0" y="9714"/>
            <a:ext cx="12192000" cy="6838572"/>
          </a:xfrm>
          <a:prstGeom prst="rect">
            <a:avLst/>
          </a:prstGeom>
        </p:spPr>
      </p:pic>
    </p:spTree>
    <p:extLst>
      <p:ext uri="{BB962C8B-B14F-4D97-AF65-F5344CB8AC3E}">
        <p14:creationId xmlns:p14="http://schemas.microsoft.com/office/powerpoint/2010/main" val="1779649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2484856" y="1418916"/>
            <a:ext cx="7222288" cy="3293209"/>
          </a:xfrm>
          <a:prstGeom prst="rect">
            <a:avLst/>
          </a:prstGeom>
          <a:noFill/>
        </p:spPr>
        <p:txBody>
          <a:bodyPr wrap="square" rtlCol="0">
            <a:spAutoFit/>
          </a:bodyPr>
          <a:lstStyle/>
          <a:p>
            <a:pPr algn="ctr"/>
            <a:r>
              <a:rPr lang="en-US" sz="7200" dirty="0"/>
              <a:t>Lectura Proyecto Final</a:t>
            </a:r>
          </a:p>
          <a:p>
            <a:pPr algn="ctr"/>
            <a:endParaRPr lang="es-GT" sz="3200" dirty="0"/>
          </a:p>
          <a:p>
            <a:pPr algn="ctr"/>
            <a:r>
              <a:rPr lang="es-GT" sz="3200" dirty="0"/>
              <a:t>Sábado 21 8:00 PM</a:t>
            </a:r>
            <a:endParaRPr lang="en-US" sz="3200" dirty="0"/>
          </a:p>
        </p:txBody>
      </p:sp>
    </p:spTree>
    <p:extLst>
      <p:ext uri="{BB962C8B-B14F-4D97-AF65-F5344CB8AC3E}">
        <p14:creationId xmlns:p14="http://schemas.microsoft.com/office/powerpoint/2010/main" val="58898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3655621" y="1720840"/>
            <a:ext cx="5041784" cy="3416320"/>
          </a:xfrm>
          <a:prstGeom prst="rect">
            <a:avLst/>
          </a:prstGeom>
          <a:noFill/>
        </p:spPr>
        <p:txBody>
          <a:bodyPr wrap="square" rtlCol="0">
            <a:spAutoFit/>
          </a:bodyPr>
          <a:lstStyle/>
          <a:p>
            <a:pPr algn="ctr"/>
            <a:r>
              <a:rPr lang="en-US" sz="7200" dirty="0"/>
              <a:t>Hoja de </a:t>
            </a:r>
            <a:r>
              <a:rPr lang="en-US" sz="7200" dirty="0" err="1"/>
              <a:t>Calificacion</a:t>
            </a:r>
            <a:r>
              <a:rPr lang="en-US" sz="7200" dirty="0"/>
              <a:t> </a:t>
            </a:r>
            <a:r>
              <a:rPr lang="en-US" sz="7200" dirty="0" err="1"/>
              <a:t>Practica</a:t>
            </a:r>
            <a:r>
              <a:rPr lang="en-US" sz="7200" dirty="0"/>
              <a:t> 2</a:t>
            </a:r>
            <a:endParaRPr lang="es-GT" sz="7200" dirty="0"/>
          </a:p>
        </p:txBody>
      </p:sp>
    </p:spTree>
    <p:extLst>
      <p:ext uri="{BB962C8B-B14F-4D97-AF65-F5344CB8AC3E}">
        <p14:creationId xmlns:p14="http://schemas.microsoft.com/office/powerpoint/2010/main" val="3888398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9689F-1FC0-B631-77FE-D08756E76662}"/>
              </a:ext>
            </a:extLst>
          </p:cNvPr>
          <p:cNvSpPr txBox="1"/>
          <p:nvPr/>
        </p:nvSpPr>
        <p:spPr>
          <a:xfrm>
            <a:off x="2357307" y="3059668"/>
            <a:ext cx="1946246" cy="769441"/>
          </a:xfrm>
          <a:prstGeom prst="rect">
            <a:avLst/>
          </a:prstGeom>
          <a:noFill/>
        </p:spPr>
        <p:txBody>
          <a:bodyPr wrap="square" rtlCol="0">
            <a:spAutoFit/>
          </a:bodyPr>
          <a:lstStyle/>
          <a:p>
            <a:r>
              <a:rPr lang="en-US" sz="4400" dirty="0"/>
              <a:t>Agenda</a:t>
            </a:r>
            <a:endParaRPr lang="es-GT" sz="4400" dirty="0"/>
          </a:p>
        </p:txBody>
      </p:sp>
      <p:sp>
        <p:nvSpPr>
          <p:cNvPr id="3" name="TextBox 2">
            <a:extLst>
              <a:ext uri="{FF2B5EF4-FFF2-40B4-BE49-F238E27FC236}">
                <a16:creationId xmlns:a16="http://schemas.microsoft.com/office/drawing/2014/main" id="{2948C306-4CB0-E16F-2A8F-1F689FD33D9F}"/>
              </a:ext>
            </a:extLst>
          </p:cNvPr>
          <p:cNvSpPr txBox="1"/>
          <p:nvPr/>
        </p:nvSpPr>
        <p:spPr>
          <a:xfrm>
            <a:off x="6735806" y="474345"/>
            <a:ext cx="3833768" cy="5909310"/>
          </a:xfrm>
          <a:prstGeom prst="rect">
            <a:avLst/>
          </a:prstGeom>
          <a:noFill/>
        </p:spPr>
        <p:txBody>
          <a:bodyPr wrap="square" rtlCol="0">
            <a:spAutoFit/>
          </a:bodyPr>
          <a:lstStyle/>
          <a:p>
            <a:r>
              <a:rPr lang="en-US" dirty="0" err="1"/>
              <a:t>Dudas</a:t>
            </a:r>
            <a:endParaRPr lang="en-US" dirty="0"/>
          </a:p>
          <a:p>
            <a:r>
              <a:rPr lang="en-US" dirty="0"/>
              <a:t>---------------------------------------------</a:t>
            </a:r>
          </a:p>
          <a:p>
            <a:r>
              <a:rPr lang="en-US" dirty="0" err="1"/>
              <a:t>Exposiciones</a:t>
            </a:r>
            <a:endParaRPr lang="en-US" dirty="0"/>
          </a:p>
          <a:p>
            <a:r>
              <a:rPr lang="en-US" dirty="0"/>
              <a:t>---------------------------------------------</a:t>
            </a:r>
          </a:p>
          <a:p>
            <a:r>
              <a:rPr lang="en-US" dirty="0" err="1"/>
              <a:t>Ejemplo</a:t>
            </a:r>
            <a:r>
              <a:rPr lang="en-US" dirty="0"/>
              <a:t> </a:t>
            </a:r>
            <a:r>
              <a:rPr lang="en-US" dirty="0" err="1"/>
              <a:t>Practico</a:t>
            </a:r>
            <a:r>
              <a:rPr lang="en-US" dirty="0"/>
              <a:t> Lambda, API Gateway</a:t>
            </a:r>
          </a:p>
          <a:p>
            <a:r>
              <a:rPr lang="en-US" dirty="0"/>
              <a:t>---------------------------------------------</a:t>
            </a:r>
          </a:p>
          <a:p>
            <a:r>
              <a:rPr lang="en-US" dirty="0"/>
              <a:t>Chat GPT Open IA</a:t>
            </a:r>
          </a:p>
          <a:p>
            <a:r>
              <a:rPr lang="en-US" dirty="0"/>
              <a:t>---------------------------------------------</a:t>
            </a:r>
          </a:p>
          <a:p>
            <a:r>
              <a:rPr lang="en-US" dirty="0"/>
              <a:t>Power </a:t>
            </a:r>
            <a:r>
              <a:rPr lang="en-US" dirty="0" err="1"/>
              <a:t>Plataforms</a:t>
            </a:r>
            <a:endParaRPr lang="en-US" dirty="0"/>
          </a:p>
          <a:p>
            <a:r>
              <a:rPr lang="en-US" dirty="0"/>
              <a:t>---------------------------------------------</a:t>
            </a:r>
          </a:p>
          <a:p>
            <a:r>
              <a:rPr lang="en-US" dirty="0" err="1"/>
              <a:t>Dudas</a:t>
            </a:r>
            <a:endParaRPr lang="en-US" dirty="0"/>
          </a:p>
          <a:p>
            <a:r>
              <a:rPr lang="en-US" dirty="0"/>
              <a:t>---------------------------------------------</a:t>
            </a:r>
          </a:p>
          <a:p>
            <a:r>
              <a:rPr lang="en-US" dirty="0" err="1"/>
              <a:t>Anuncio</a:t>
            </a:r>
            <a:r>
              <a:rPr lang="en-US" dirty="0"/>
              <a:t> </a:t>
            </a:r>
            <a:r>
              <a:rPr lang="en-US" dirty="0" err="1"/>
              <a:t>Conferencia</a:t>
            </a:r>
            <a:endParaRPr lang="en-US" dirty="0"/>
          </a:p>
          <a:p>
            <a:r>
              <a:rPr lang="en-US" dirty="0"/>
              <a:t>---------------------------------------------</a:t>
            </a:r>
          </a:p>
          <a:p>
            <a:r>
              <a:rPr lang="en-US" dirty="0"/>
              <a:t>Lectura Proyecto Final</a:t>
            </a:r>
          </a:p>
          <a:p>
            <a:r>
              <a:rPr lang="en-US" dirty="0"/>
              <a:t>---------------------------------------------</a:t>
            </a:r>
          </a:p>
          <a:p>
            <a:r>
              <a:rPr lang="en-US" dirty="0"/>
              <a:t>Hoja de </a:t>
            </a:r>
            <a:r>
              <a:rPr lang="en-US" dirty="0" err="1"/>
              <a:t>Calificacion</a:t>
            </a:r>
            <a:r>
              <a:rPr lang="en-US" dirty="0"/>
              <a:t> </a:t>
            </a:r>
            <a:r>
              <a:rPr lang="en-US" dirty="0" err="1"/>
              <a:t>Practica</a:t>
            </a:r>
            <a:r>
              <a:rPr lang="en-US" dirty="0"/>
              <a:t> 2</a:t>
            </a:r>
          </a:p>
          <a:p>
            <a:r>
              <a:rPr lang="en-US" dirty="0"/>
              <a:t>---------------------------------------------</a:t>
            </a:r>
          </a:p>
          <a:p>
            <a:r>
              <a:rPr lang="en-US" dirty="0" err="1"/>
              <a:t>Horarios</a:t>
            </a:r>
            <a:r>
              <a:rPr lang="en-US" dirty="0"/>
              <a:t> de </a:t>
            </a:r>
            <a:r>
              <a:rPr lang="en-US" dirty="0" err="1"/>
              <a:t>Calificacion</a:t>
            </a:r>
            <a:r>
              <a:rPr lang="en-US" dirty="0"/>
              <a:t> </a:t>
            </a:r>
            <a:r>
              <a:rPr lang="en-US" dirty="0" err="1"/>
              <a:t>Practica</a:t>
            </a:r>
            <a:r>
              <a:rPr lang="en-US" dirty="0"/>
              <a:t> 2</a:t>
            </a:r>
          </a:p>
          <a:p>
            <a:r>
              <a:rPr lang="en-US" dirty="0"/>
              <a:t>---------------------------------------------</a:t>
            </a:r>
          </a:p>
          <a:p>
            <a:r>
              <a:rPr lang="en-US" dirty="0" err="1"/>
              <a:t>Corto</a:t>
            </a:r>
            <a:r>
              <a:rPr lang="en-US" dirty="0"/>
              <a:t> #2</a:t>
            </a:r>
          </a:p>
        </p:txBody>
      </p:sp>
    </p:spTree>
    <p:extLst>
      <p:ext uri="{BB962C8B-B14F-4D97-AF65-F5344CB8AC3E}">
        <p14:creationId xmlns:p14="http://schemas.microsoft.com/office/powerpoint/2010/main" val="4271941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3655621" y="1720840"/>
            <a:ext cx="5041784" cy="3416320"/>
          </a:xfrm>
          <a:prstGeom prst="rect">
            <a:avLst/>
          </a:prstGeom>
          <a:noFill/>
        </p:spPr>
        <p:txBody>
          <a:bodyPr wrap="square" rtlCol="0">
            <a:spAutoFit/>
          </a:bodyPr>
          <a:lstStyle/>
          <a:p>
            <a:pPr algn="ctr"/>
            <a:r>
              <a:rPr lang="en-US" sz="7200" dirty="0" err="1"/>
              <a:t>Horarios</a:t>
            </a:r>
            <a:r>
              <a:rPr lang="en-US" sz="7200" dirty="0"/>
              <a:t> de </a:t>
            </a:r>
            <a:r>
              <a:rPr lang="en-US" sz="7200" dirty="0" err="1"/>
              <a:t>Calificacion</a:t>
            </a:r>
            <a:r>
              <a:rPr lang="en-US" sz="7200" dirty="0"/>
              <a:t> </a:t>
            </a:r>
            <a:r>
              <a:rPr lang="en-US" sz="7200" dirty="0" err="1"/>
              <a:t>Practica</a:t>
            </a:r>
            <a:r>
              <a:rPr lang="en-US" sz="7200" dirty="0"/>
              <a:t> 2</a:t>
            </a:r>
            <a:endParaRPr lang="es-GT" sz="7200" dirty="0"/>
          </a:p>
        </p:txBody>
      </p:sp>
    </p:spTree>
    <p:extLst>
      <p:ext uri="{BB962C8B-B14F-4D97-AF65-F5344CB8AC3E}">
        <p14:creationId xmlns:p14="http://schemas.microsoft.com/office/powerpoint/2010/main" val="1147485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6096000" y="642548"/>
            <a:ext cx="5041784" cy="1200329"/>
          </a:xfrm>
          <a:prstGeom prst="rect">
            <a:avLst/>
          </a:prstGeom>
          <a:noFill/>
        </p:spPr>
        <p:txBody>
          <a:bodyPr wrap="square" rtlCol="0">
            <a:spAutoFit/>
          </a:bodyPr>
          <a:lstStyle/>
          <a:p>
            <a:pPr algn="ctr"/>
            <a:r>
              <a:rPr lang="en-US" sz="7200" dirty="0"/>
              <a:t>COECYS</a:t>
            </a:r>
            <a:endParaRPr lang="es-GT" sz="7200" dirty="0"/>
          </a:p>
        </p:txBody>
      </p:sp>
      <p:pic>
        <p:nvPicPr>
          <p:cNvPr id="4" name="Picture 3">
            <a:extLst>
              <a:ext uri="{FF2B5EF4-FFF2-40B4-BE49-F238E27FC236}">
                <a16:creationId xmlns:a16="http://schemas.microsoft.com/office/drawing/2014/main" id="{1E8D7F80-5F80-EF59-D21B-000A233B45AE}"/>
              </a:ext>
            </a:extLst>
          </p:cNvPr>
          <p:cNvPicPr>
            <a:picLocks noChangeAspect="1"/>
          </p:cNvPicPr>
          <p:nvPr/>
        </p:nvPicPr>
        <p:blipFill>
          <a:blip r:embed="rId2"/>
          <a:stretch>
            <a:fillRect/>
          </a:stretch>
        </p:blipFill>
        <p:spPr>
          <a:xfrm>
            <a:off x="844520" y="642548"/>
            <a:ext cx="4706007" cy="5572903"/>
          </a:xfrm>
          <a:prstGeom prst="rect">
            <a:avLst/>
          </a:prstGeom>
        </p:spPr>
      </p:pic>
      <p:sp>
        <p:nvSpPr>
          <p:cNvPr id="5" name="CuadroTexto 3">
            <a:extLst>
              <a:ext uri="{FF2B5EF4-FFF2-40B4-BE49-F238E27FC236}">
                <a16:creationId xmlns:a16="http://schemas.microsoft.com/office/drawing/2014/main" id="{3DDCC3B9-7A2F-7AF7-511F-40C62931AECD}"/>
              </a:ext>
            </a:extLst>
          </p:cNvPr>
          <p:cNvSpPr txBox="1"/>
          <p:nvPr/>
        </p:nvSpPr>
        <p:spPr>
          <a:xfrm>
            <a:off x="6720503" y="2486769"/>
            <a:ext cx="4202884" cy="3170099"/>
          </a:xfrm>
          <a:prstGeom prst="rect">
            <a:avLst/>
          </a:prstGeom>
          <a:noFill/>
        </p:spPr>
        <p:txBody>
          <a:bodyPr wrap="square" rtlCol="0">
            <a:spAutoFit/>
          </a:bodyPr>
          <a:lstStyle/>
          <a:p>
            <a:pPr marL="457200" indent="-457200">
              <a:buFont typeface="Arial" panose="020B0604020202020204" pitchFamily="34" charset="0"/>
              <a:buChar char="•"/>
            </a:pPr>
            <a:r>
              <a:rPr lang="en-US" sz="2000" dirty="0" err="1">
                <a:latin typeface="Abadi" panose="020B0604020104020204" pitchFamily="34" charset="0"/>
              </a:rPr>
              <a:t>Invitacion</a:t>
            </a:r>
            <a:r>
              <a:rPr lang="en-US" sz="2000" dirty="0">
                <a:latin typeface="Abadi" panose="020B0604020104020204" pitchFamily="34" charset="0"/>
              </a:rPr>
              <a:t> a </a:t>
            </a:r>
            <a:r>
              <a:rPr lang="en-US" sz="2000" dirty="0" err="1">
                <a:latin typeface="Abadi" panose="020B0604020104020204" pitchFamily="34" charset="0"/>
              </a:rPr>
              <a:t>participar</a:t>
            </a:r>
            <a:r>
              <a:rPr lang="en-US" sz="2000" dirty="0">
                <a:latin typeface="Abadi" panose="020B0604020104020204" pitchFamily="34" charset="0"/>
              </a:rPr>
              <a:t> </a:t>
            </a:r>
            <a:r>
              <a:rPr lang="en-US" sz="2000" dirty="0" err="1">
                <a:latin typeface="Abadi" panose="020B0604020104020204" pitchFamily="34" charset="0"/>
              </a:rPr>
              <a:t>en</a:t>
            </a:r>
            <a:r>
              <a:rPr lang="en-US" sz="2000" dirty="0">
                <a:latin typeface="Abadi" panose="020B0604020104020204" pitchFamily="34" charset="0"/>
              </a:rPr>
              <a:t> </a:t>
            </a:r>
            <a:r>
              <a:rPr lang="en-US" sz="2000" dirty="0" err="1">
                <a:latin typeface="Abadi" panose="020B0604020104020204" pitchFamily="34" charset="0"/>
              </a:rPr>
              <a:t>el</a:t>
            </a:r>
            <a:r>
              <a:rPr lang="en-US" sz="2000" dirty="0">
                <a:latin typeface="Abadi" panose="020B0604020104020204" pitchFamily="34" charset="0"/>
              </a:rPr>
              <a:t> </a:t>
            </a:r>
            <a:r>
              <a:rPr lang="en-US" sz="2000" dirty="0" err="1">
                <a:latin typeface="Abadi" panose="020B0604020104020204" pitchFamily="34" charset="0"/>
              </a:rPr>
              <a:t>Congreso</a:t>
            </a:r>
            <a:r>
              <a:rPr lang="en-US" sz="2000" dirty="0">
                <a:latin typeface="Abadi" panose="020B0604020104020204" pitchFamily="34" charset="0"/>
              </a:rPr>
              <a:t> 2024</a:t>
            </a:r>
          </a:p>
          <a:p>
            <a:pPr marL="914400" lvl="1" indent="-457200">
              <a:buFont typeface="Arial" panose="020B0604020202020204" pitchFamily="34" charset="0"/>
              <a:buChar char="•"/>
            </a:pPr>
            <a:r>
              <a:rPr lang="en-US" sz="2000" dirty="0">
                <a:latin typeface="Abadi" panose="020B0604020104020204" pitchFamily="34" charset="0"/>
              </a:rPr>
              <a:t>5 puntos extra </a:t>
            </a:r>
            <a:r>
              <a:rPr lang="en-US" sz="2000" dirty="0" err="1">
                <a:latin typeface="Abadi" panose="020B0604020104020204" pitchFamily="34" charset="0"/>
              </a:rPr>
              <a:t>por</a:t>
            </a:r>
            <a:r>
              <a:rPr lang="en-US" sz="2000" dirty="0">
                <a:latin typeface="Abadi" panose="020B0604020104020204" pitchFamily="34" charset="0"/>
              </a:rPr>
              <a:t> </a:t>
            </a:r>
            <a:r>
              <a:rPr lang="en-US" sz="2000" dirty="0" err="1">
                <a:latin typeface="Abadi" panose="020B0604020104020204" pitchFamily="34" charset="0"/>
              </a:rPr>
              <a:t>asistir</a:t>
            </a:r>
            <a:r>
              <a:rPr lang="en-US" sz="2000" dirty="0">
                <a:latin typeface="Abadi" panose="020B0604020104020204" pitchFamily="34" charset="0"/>
              </a:rPr>
              <a:t> a 2 </a:t>
            </a:r>
            <a:r>
              <a:rPr lang="en-US" sz="2000" dirty="0" err="1">
                <a:latin typeface="Abadi" panose="020B0604020104020204" pitchFamily="34" charset="0"/>
              </a:rPr>
              <a:t>conferencias</a:t>
            </a:r>
            <a:endParaRPr lang="en-US" sz="2000" dirty="0">
              <a:latin typeface="Abadi" panose="020B0604020104020204" pitchFamily="34" charset="0"/>
            </a:endParaRPr>
          </a:p>
          <a:p>
            <a:pPr marL="914400" lvl="1" indent="-457200">
              <a:buFont typeface="Arial" panose="020B0604020202020204" pitchFamily="34" charset="0"/>
              <a:buChar char="•"/>
            </a:pPr>
            <a:r>
              <a:rPr lang="en-US" sz="2000" dirty="0" err="1">
                <a:latin typeface="Abadi" panose="020B0604020104020204" pitchFamily="34" charset="0"/>
              </a:rPr>
              <a:t>Entregable</a:t>
            </a:r>
            <a:r>
              <a:rPr lang="en-US" sz="2000" dirty="0">
                <a:latin typeface="Abadi" panose="020B0604020104020204" pitchFamily="34" charset="0"/>
              </a:rPr>
              <a:t>:</a:t>
            </a:r>
          </a:p>
          <a:p>
            <a:pPr marL="1371600" lvl="2" indent="-457200">
              <a:buFont typeface="Arial" panose="020B0604020202020204" pitchFamily="34" charset="0"/>
              <a:buChar char="•"/>
            </a:pPr>
            <a:r>
              <a:rPr lang="en-US" sz="2000" dirty="0" err="1">
                <a:latin typeface="Abadi" panose="020B0604020104020204" pitchFamily="34" charset="0"/>
              </a:rPr>
              <a:t>Resumen</a:t>
            </a:r>
            <a:r>
              <a:rPr lang="en-US" sz="2000" dirty="0">
                <a:latin typeface="Abadi" panose="020B0604020104020204" pitchFamily="34" charset="0"/>
              </a:rPr>
              <a:t> de </a:t>
            </a:r>
            <a:r>
              <a:rPr lang="en-US" sz="2000" dirty="0" err="1">
                <a:latin typeface="Abadi" panose="020B0604020104020204" pitchFamily="34" charset="0"/>
              </a:rPr>
              <a:t>cada</a:t>
            </a:r>
            <a:r>
              <a:rPr lang="en-US" sz="2000" dirty="0">
                <a:latin typeface="Abadi" panose="020B0604020104020204" pitchFamily="34" charset="0"/>
              </a:rPr>
              <a:t> </a:t>
            </a:r>
            <a:r>
              <a:rPr lang="en-US" sz="2000" dirty="0" err="1">
                <a:latin typeface="Abadi" panose="020B0604020104020204" pitchFamily="34" charset="0"/>
              </a:rPr>
              <a:t>conferencia</a:t>
            </a:r>
            <a:r>
              <a:rPr lang="en-US" sz="2000" dirty="0">
                <a:latin typeface="Abadi" panose="020B0604020104020204" pitchFamily="34" charset="0"/>
              </a:rPr>
              <a:t> con </a:t>
            </a:r>
            <a:r>
              <a:rPr lang="en-US" sz="2000" dirty="0" err="1">
                <a:latin typeface="Abadi" panose="020B0604020104020204" pitchFamily="34" charset="0"/>
              </a:rPr>
              <a:t>foto</a:t>
            </a:r>
            <a:r>
              <a:rPr lang="en-US" sz="2000" dirty="0">
                <a:latin typeface="Abadi" panose="020B0604020104020204" pitchFamily="34" charset="0"/>
              </a:rPr>
              <a:t> al </a:t>
            </a:r>
            <a:r>
              <a:rPr lang="en-US" sz="2000" dirty="0" err="1">
                <a:latin typeface="Abadi" panose="020B0604020104020204" pitchFamily="34" charset="0"/>
              </a:rPr>
              <a:t>inicio</a:t>
            </a:r>
            <a:r>
              <a:rPr lang="en-US" sz="2000" dirty="0">
                <a:latin typeface="Abadi" panose="020B0604020104020204" pitchFamily="34" charset="0"/>
              </a:rPr>
              <a:t> y final de la </a:t>
            </a:r>
            <a:r>
              <a:rPr lang="en-US" sz="2000" dirty="0" err="1">
                <a:latin typeface="Abadi" panose="020B0604020104020204" pitchFamily="34" charset="0"/>
              </a:rPr>
              <a:t>conferencia</a:t>
            </a:r>
            <a:r>
              <a:rPr lang="en-US" sz="2000" dirty="0">
                <a:latin typeface="Abadi" panose="020B0604020104020204" pitchFamily="34" charset="0"/>
              </a:rPr>
              <a:t> </a:t>
            </a:r>
            <a:r>
              <a:rPr lang="en-US" sz="2000" dirty="0" err="1">
                <a:latin typeface="Abadi" panose="020B0604020104020204" pitchFamily="34" charset="0"/>
              </a:rPr>
              <a:t>tipo</a:t>
            </a:r>
            <a:r>
              <a:rPr lang="en-US" sz="2000" dirty="0">
                <a:latin typeface="Abadi" panose="020B0604020104020204" pitchFamily="34" charset="0"/>
              </a:rPr>
              <a:t> selfie</a:t>
            </a:r>
          </a:p>
          <a:p>
            <a:pPr lvl="2"/>
            <a:endParaRPr lang="es-GT" sz="2000" dirty="0">
              <a:latin typeface="Abadi" panose="020B0604020104020204" pitchFamily="34" charset="0"/>
            </a:endParaRPr>
          </a:p>
        </p:txBody>
      </p:sp>
    </p:spTree>
    <p:extLst>
      <p:ext uri="{BB962C8B-B14F-4D97-AF65-F5344CB8AC3E}">
        <p14:creationId xmlns:p14="http://schemas.microsoft.com/office/powerpoint/2010/main" val="102596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C2479-9F54-39DF-9BD8-D263D039A8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78ABFA-3C63-59FD-452E-862E3F960833}"/>
              </a:ext>
            </a:extLst>
          </p:cNvPr>
          <p:cNvSpPr txBox="1"/>
          <p:nvPr/>
        </p:nvSpPr>
        <p:spPr>
          <a:xfrm>
            <a:off x="2539068" y="2774736"/>
            <a:ext cx="7113864" cy="769441"/>
          </a:xfrm>
          <a:prstGeom prst="rect">
            <a:avLst/>
          </a:prstGeom>
          <a:noFill/>
        </p:spPr>
        <p:txBody>
          <a:bodyPr wrap="square" rtlCol="0">
            <a:spAutoFit/>
          </a:bodyPr>
          <a:lstStyle/>
          <a:p>
            <a:pPr algn="ctr"/>
            <a:r>
              <a:rPr lang="en-US" sz="4400" dirty="0"/>
              <a:t>DUDAS?</a:t>
            </a:r>
            <a:endParaRPr lang="es-GT" sz="4400" dirty="0"/>
          </a:p>
        </p:txBody>
      </p:sp>
    </p:spTree>
    <p:extLst>
      <p:ext uri="{BB962C8B-B14F-4D97-AF65-F5344CB8AC3E}">
        <p14:creationId xmlns:p14="http://schemas.microsoft.com/office/powerpoint/2010/main" val="416479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5D210249-07DA-972E-89E8-5004A7787589}"/>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72D0B9F-C2A6-22D0-F9E8-ABC70C670AB6}"/>
              </a:ext>
            </a:extLst>
          </p:cNvPr>
          <p:cNvSpPr txBox="1"/>
          <p:nvPr/>
        </p:nvSpPr>
        <p:spPr>
          <a:xfrm>
            <a:off x="4265961" y="2705725"/>
            <a:ext cx="3441968" cy="1446550"/>
          </a:xfrm>
          <a:prstGeom prst="rect">
            <a:avLst/>
          </a:prstGeom>
          <a:noFill/>
        </p:spPr>
        <p:txBody>
          <a:bodyPr wrap="none" rtlCol="0">
            <a:spAutoFit/>
          </a:bodyPr>
          <a:lstStyle/>
          <a:p>
            <a:pPr algn="ctr"/>
            <a:r>
              <a:rPr lang="en-US" sz="4400" dirty="0" err="1">
                <a:solidFill>
                  <a:schemeClr val="bg1"/>
                </a:solidFill>
                <a:latin typeface="Abadi" panose="020B0604020104020204" pitchFamily="34" charset="0"/>
              </a:rPr>
              <a:t>Exposiciones</a:t>
            </a:r>
            <a:r>
              <a:rPr lang="en-US" sz="4400" dirty="0">
                <a:solidFill>
                  <a:schemeClr val="bg1"/>
                </a:solidFill>
                <a:latin typeface="Abadi" panose="020B0604020104020204" pitchFamily="34" charset="0"/>
              </a:rPr>
              <a:t> </a:t>
            </a:r>
          </a:p>
          <a:p>
            <a:pPr algn="ctr"/>
            <a:r>
              <a:rPr lang="en-US" sz="4400" dirty="0">
                <a:solidFill>
                  <a:schemeClr val="bg1"/>
                </a:solidFill>
                <a:latin typeface="Abadi" panose="020B0604020104020204" pitchFamily="34" charset="0"/>
              </a:rPr>
              <a:t>Grupo 4</a:t>
            </a:r>
            <a:endParaRPr lang="es-G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68110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B95A-DA72-12FF-8433-D200833CCF83}"/>
              </a:ext>
            </a:extLst>
          </p:cNvPr>
          <p:cNvSpPr txBox="1"/>
          <p:nvPr/>
        </p:nvSpPr>
        <p:spPr>
          <a:xfrm>
            <a:off x="2878822" y="732021"/>
            <a:ext cx="6434356" cy="2308324"/>
          </a:xfrm>
          <a:prstGeom prst="rect">
            <a:avLst/>
          </a:prstGeom>
          <a:noFill/>
        </p:spPr>
        <p:txBody>
          <a:bodyPr wrap="square" rtlCol="0">
            <a:spAutoFit/>
          </a:bodyPr>
          <a:lstStyle/>
          <a:p>
            <a:pPr algn="ctr"/>
            <a:r>
              <a:rPr lang="en-US" sz="7200" dirty="0" err="1"/>
              <a:t>Ejemplo</a:t>
            </a:r>
            <a:r>
              <a:rPr lang="en-US" sz="7200" dirty="0"/>
              <a:t> </a:t>
            </a:r>
            <a:r>
              <a:rPr lang="en-US" sz="7200" dirty="0" err="1"/>
              <a:t>Practico</a:t>
            </a:r>
            <a:r>
              <a:rPr lang="en-US" sz="7200" dirty="0"/>
              <a:t> Anterior</a:t>
            </a:r>
            <a:endParaRPr lang="es-GT" sz="7200" dirty="0"/>
          </a:p>
        </p:txBody>
      </p:sp>
      <p:pic>
        <p:nvPicPr>
          <p:cNvPr id="3" name="Picture 2" descr="AWS Logo and sign, new logo meaning and history, PNG, SVG">
            <a:extLst>
              <a:ext uri="{FF2B5EF4-FFF2-40B4-BE49-F238E27FC236}">
                <a16:creationId xmlns:a16="http://schemas.microsoft.com/office/drawing/2014/main" id="{D31C251C-9909-6F35-02CA-2205D2E56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029" y="3040345"/>
            <a:ext cx="5745942" cy="363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7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5EC2A3A-0932-FCC6-A64C-F8F9954CC60D}"/>
              </a:ext>
            </a:extLst>
          </p:cNvPr>
          <p:cNvSpPr txBox="1"/>
          <p:nvPr/>
        </p:nvSpPr>
        <p:spPr>
          <a:xfrm>
            <a:off x="669791" y="2705725"/>
            <a:ext cx="4195567"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ChatGPT</a:t>
            </a:r>
          </a:p>
        </p:txBody>
      </p:sp>
      <p:pic>
        <p:nvPicPr>
          <p:cNvPr id="1026" name="Picture 2" descr="ChatGPT - Wikipedia, la enciclopedia libre">
            <a:extLst>
              <a:ext uri="{FF2B5EF4-FFF2-40B4-BE49-F238E27FC236}">
                <a16:creationId xmlns:a16="http://schemas.microsoft.com/office/drawing/2014/main" id="{436DD3EF-4A60-0B5B-9D31-0DDE0BFDB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799" y="768792"/>
            <a:ext cx="4643306" cy="464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8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0F77DF7-0968-5890-DD75-8D7067053DFB}"/>
              </a:ext>
            </a:extLst>
          </p:cNvPr>
          <p:cNvSpPr txBox="1"/>
          <p:nvPr/>
        </p:nvSpPr>
        <p:spPr>
          <a:xfrm>
            <a:off x="1704364" y="2190786"/>
            <a:ext cx="3647812" cy="2862322"/>
          </a:xfrm>
          <a:prstGeom prst="rect">
            <a:avLst/>
          </a:prstGeom>
          <a:noFill/>
        </p:spPr>
        <p:txBody>
          <a:bodyPr wrap="square" rtlCol="0">
            <a:spAutoFit/>
          </a:bodyPr>
          <a:lstStyle/>
          <a:p>
            <a:r>
              <a:rPr lang="es-MX" dirty="0">
                <a:solidFill>
                  <a:schemeClr val="bg1"/>
                </a:solidFill>
                <a:latin typeface="Abadi" panose="020F0502020204030204" pitchFamily="34" charset="0"/>
              </a:rPr>
              <a:t>Fue desarrollado por </a:t>
            </a:r>
            <a:r>
              <a:rPr lang="es-MX" dirty="0" err="1">
                <a:solidFill>
                  <a:schemeClr val="bg1"/>
                </a:solidFill>
                <a:latin typeface="Abadi" panose="020F0502020204030204" pitchFamily="34" charset="0"/>
              </a:rPr>
              <a:t>OpenAI</a:t>
            </a:r>
            <a:r>
              <a:rPr lang="es-MX" dirty="0">
                <a:solidFill>
                  <a:schemeClr val="bg1"/>
                </a:solidFill>
                <a:latin typeface="Abadi" panose="020F0502020204030204" pitchFamily="34" charset="0"/>
              </a:rPr>
              <a:t>, una empresa de investigación de inteligencia artificial con sede en San Francisco, California. Su creación fue el resultado de años de investigación en el campo de la inteligencia artificial, específicamente en el aprendizaje automático y el procesamiento del lenguaje natural.</a:t>
            </a:r>
            <a:endParaRPr lang="es-GT" dirty="0">
              <a:solidFill>
                <a:schemeClr val="bg1"/>
              </a:solidFill>
              <a:latin typeface="Abadi" panose="020F0502020204030204" pitchFamily="34" charset="0"/>
            </a:endParaRPr>
          </a:p>
        </p:txBody>
      </p:sp>
      <p:sp>
        <p:nvSpPr>
          <p:cNvPr id="5" name="CuadroTexto 4">
            <a:extLst>
              <a:ext uri="{FF2B5EF4-FFF2-40B4-BE49-F238E27FC236}">
                <a16:creationId xmlns:a16="http://schemas.microsoft.com/office/drawing/2014/main" id="{55EC2A3A-0932-FCC6-A64C-F8F9954CC60D}"/>
              </a:ext>
            </a:extLst>
          </p:cNvPr>
          <p:cNvSpPr txBox="1"/>
          <p:nvPr/>
        </p:nvSpPr>
        <p:spPr>
          <a:xfrm>
            <a:off x="2985331" y="660527"/>
            <a:ext cx="6221338"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OpenAI</a:t>
            </a:r>
            <a:endParaRPr lang="es-GT" sz="4400" dirty="0">
              <a:solidFill>
                <a:schemeClr val="bg1"/>
              </a:solidFill>
              <a:latin typeface="Abadi" panose="020B0604020104020204" pitchFamily="34" charset="0"/>
            </a:endParaRPr>
          </a:p>
        </p:txBody>
      </p:sp>
      <p:pic>
        <p:nvPicPr>
          <p:cNvPr id="2052" name="Picture 4" descr="Caso OpenAI: ¿Qué es y cuál es su estrategia?">
            <a:extLst>
              <a:ext uri="{FF2B5EF4-FFF2-40B4-BE49-F238E27FC236}">
                <a16:creationId xmlns:a16="http://schemas.microsoft.com/office/drawing/2014/main" id="{35143967-CB8D-9989-93AE-E12F121D7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520" y="1909682"/>
            <a:ext cx="5601785" cy="342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322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5EC2A3A-0932-FCC6-A64C-F8F9954CC60D}"/>
              </a:ext>
            </a:extLst>
          </p:cNvPr>
          <p:cNvSpPr txBox="1"/>
          <p:nvPr/>
        </p:nvSpPr>
        <p:spPr>
          <a:xfrm>
            <a:off x="2985331" y="333357"/>
            <a:ext cx="6221338" cy="769441"/>
          </a:xfrm>
          <a:prstGeom prst="rect">
            <a:avLst/>
          </a:prstGeom>
          <a:noFill/>
        </p:spPr>
        <p:txBody>
          <a:bodyPr wrap="square" rtlCol="0">
            <a:spAutoFit/>
          </a:bodyPr>
          <a:lstStyle/>
          <a:p>
            <a:pPr algn="ctr"/>
            <a:r>
              <a:rPr lang="en-US" sz="4400" dirty="0" err="1">
                <a:solidFill>
                  <a:schemeClr val="bg1"/>
                </a:solidFill>
                <a:latin typeface="Abadi" panose="020B0604020104020204" pitchFamily="34" charset="0"/>
              </a:rPr>
              <a:t>Fundadores</a:t>
            </a:r>
            <a:r>
              <a:rPr lang="en-US" sz="4400" dirty="0">
                <a:solidFill>
                  <a:schemeClr val="bg1"/>
                </a:solidFill>
                <a:latin typeface="Abadi" panose="020B0604020104020204" pitchFamily="34" charset="0"/>
              </a:rPr>
              <a:t> OpenAI</a:t>
            </a:r>
            <a:endParaRPr lang="es-GT" sz="4400" dirty="0">
              <a:solidFill>
                <a:schemeClr val="bg1"/>
              </a:solidFill>
              <a:latin typeface="Abadi" panose="020B0604020104020204" pitchFamily="34" charset="0"/>
            </a:endParaRPr>
          </a:p>
        </p:txBody>
      </p:sp>
      <p:pic>
        <p:nvPicPr>
          <p:cNvPr id="3074" name="Picture 2" descr="Historia de OpenAI. Un éxito emprendedor - Carballar.com">
            <a:extLst>
              <a:ext uri="{FF2B5EF4-FFF2-40B4-BE49-F238E27FC236}">
                <a16:creationId xmlns:a16="http://schemas.microsoft.com/office/drawing/2014/main" id="{32C76A27-EA07-7A96-710C-D412C187D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071" y="1554081"/>
            <a:ext cx="8745857" cy="497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620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5202519_TF89747358_Win32" id="{B609F969-5D32-4B95-9F78-8698CAA0F86F}" vid="{861FB8E8-60C1-4B53-B06A-67A7A082AC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para enseñar un curso</Template>
  <TotalTime>4339</TotalTime>
  <Words>1381</Words>
  <Application>Microsoft Office PowerPoint</Application>
  <PresentationFormat>Widescreen</PresentationFormat>
  <Paragraphs>118</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Abadi</vt:lpstr>
      <vt:lpstr>Arial</vt:lpstr>
      <vt:lpstr>Calibri</vt:lpstr>
      <vt:lpstr>Garamond</vt:lpstr>
      <vt:lpstr>SavonVTI</vt:lpstr>
      <vt:lpstr>PowerPoint Presentation</vt:lpstr>
      <vt:lpstr>LAB. SEMINARIO DE SISTEMAS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Enrique Rivera Najera</dc:creator>
  <cp:lastModifiedBy>Luis Enrique Rivera Najera</cp:lastModifiedBy>
  <cp:revision>164</cp:revision>
  <dcterms:created xsi:type="dcterms:W3CDTF">2024-01-19T00:28:28Z</dcterms:created>
  <dcterms:modified xsi:type="dcterms:W3CDTF">2024-09-20T14:47:12Z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